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9144000" cy="5143500" type="screen16x9"/>
  <p:notesSz cx="6858000" cy="9144000"/>
  <p:embeddedFontLst>
    <p:embeddedFont>
      <p:font typeface="Catamaran" panose="020B0604020202020204" charset="0"/>
      <p:regular r:id="rId34"/>
      <p:bold r:id="rId35"/>
    </p:embeddedFont>
    <p:embeddedFont>
      <p:font typeface="Catamaran Light" panose="020B0604020202020204" charset="0"/>
      <p:regular r:id="rId36"/>
      <p:bold r:id="rId37"/>
    </p:embeddedFont>
    <p:embeddedFont>
      <p:font typeface="Fira Sans Extra Condensed Medium" panose="020B0604020202020204" charset="0"/>
      <p:regular r:id="rId38"/>
      <p:bold r:id="rId39"/>
      <p:italic r:id="rId40"/>
      <p:boldItalic r:id="rId41"/>
    </p:embeddedFont>
    <p:embeddedFont>
      <p:font typeface="Livvic" pitchFamily="2" charset="0"/>
      <p:regular r:id="rId42"/>
      <p:bold r:id="rId43"/>
      <p:italic r:id="rId44"/>
      <p:boldItalic r:id="rId45"/>
    </p:embeddedFont>
    <p:embeddedFont>
      <p:font typeface="Livvic Light" pitchFamily="2"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hin Dhaliwal" initials="" lastIdx="2" clrIdx="0"/>
  <p:cmAuthor id="1" name="Shaiv Ramdhani" initials="" lastIdx="2" clrIdx="1"/>
  <p:cmAuthor id="2" name="om chaudhari" initials="" lastIdx="1" clrIdx="2"/>
  <p:cmAuthor id="3" name="Christian Lee"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06BBD-437B-4759-953F-87F57A0F0194}" v="443" dt="2025-02-10T08:28:08.156"/>
    <p1510:client id="{48324E28-3201-3D32-F371-564DE9F76BBF}" v="3" dt="2025-02-10T07:28:55.268"/>
  </p1510:revLst>
</p1510:revInfo>
</file>

<file path=ppt/tableStyles.xml><?xml version="1.0" encoding="utf-8"?>
<a:tblStyleLst xmlns:a="http://schemas.openxmlformats.org/drawingml/2006/main" def="{E67B6F46-4B66-47A7-AAF0-6665DA8AED71}">
  <a:tblStyle styleId="{E67B6F46-4B66-47A7-AAF0-6665DA8AED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D057A0-4FC1-4008-8A5E-405BA9ACA664}"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2-10T04:23:20.096" idx="1">
    <p:pos x="197" y="2562"/>
    <p:text>make sure this number corresponds with Om's drawings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2ff47ad76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2ff47ad76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2d55f7680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2d55f7680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Rohin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8f8c3c5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2d8f8c3c5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Rohin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2ff47ad76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2ff47ad76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Shaiv</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2ff47ad76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2ff47ad76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Shaiv</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305bf302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305bf302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Shaiv</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2fefdedfc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2fefdedfc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305f7f4a84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305f7f4a8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305f7f4a84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305f7f4a84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2ff47ad76b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2ff47ad76b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2d8f8c3c5f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2d8f8c3c5f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3e13d9a7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3e13d9a7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305bf302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305bf302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2fefdedfc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2fefdedfc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2ff47ad76b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2ff47ad76b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Rohin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2ff47ad76b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2ff47ad76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2ff47ad76b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2ff47ad76b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2d8f8c3c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2d8f8c3c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Rohin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2fefdedfc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2fefdedfc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2f38e9136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2f38e9136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christian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2d8f8c3c5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2d8f8c3c5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2d8f8c3c5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32d8f8c3c5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2fefded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2fefded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Rohin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latin typeface="Roboto"/>
                <a:ea typeface="Roboto"/>
                <a:cs typeface="Roboto"/>
                <a:sym typeface="Roboto"/>
              </a:rPr>
              <a:t>Chris and Rohin</a:t>
            </a:r>
            <a:endParaRPr sz="1050">
              <a:solidFill>
                <a:srgbClr val="3C4043"/>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2fefdedfc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2fefdedfc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Rohin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2ff47ad76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2ff47ad76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Rohin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8.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36.jpg"/><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
        <p:cNvGrpSpPr/>
        <p:nvPr/>
      </p:nvGrpSpPr>
      <p:grpSpPr>
        <a:xfrm>
          <a:off x="0" y="0"/>
          <a:ext cx="0" cy="0"/>
          <a:chOff x="0" y="0"/>
          <a:chExt cx="0" cy="0"/>
        </a:xfrm>
      </p:grpSpPr>
      <p:sp>
        <p:nvSpPr>
          <p:cNvPr id="119" name="Google Shape;119;p22"/>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rot="5400000">
            <a:off x="1845775" y="-998050"/>
            <a:ext cx="3358800" cy="70503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pc="300" dirty="0"/>
          </a:p>
        </p:txBody>
      </p:sp>
      <p:sp>
        <p:nvSpPr>
          <p:cNvPr id="121" name="Google Shape;121;p22"/>
          <p:cNvSpPr txBox="1">
            <a:spLocks noGrp="1"/>
          </p:cNvSpPr>
          <p:nvPr>
            <p:ph type="ctrTitle"/>
          </p:nvPr>
        </p:nvSpPr>
        <p:spPr>
          <a:xfrm>
            <a:off x="499221" y="2340075"/>
            <a:ext cx="2859300" cy="15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4200" dirty="0">
                <a:solidFill>
                  <a:schemeClr val="lt1"/>
                </a:solidFill>
                <a:latin typeface="Calibri" panose="020F0502020204030204" pitchFamily="34" charset="0"/>
                <a:cs typeface="Calibri" panose="020F0502020204030204" pitchFamily="34" charset="0"/>
              </a:rPr>
              <a:t>S.M.A.R.T Claw </a:t>
            </a:r>
          </a:p>
          <a:p>
            <a:pPr marL="0" lvl="0" indent="0" algn="l" rtl="0">
              <a:spcBef>
                <a:spcPts val="0"/>
              </a:spcBef>
              <a:spcAft>
                <a:spcPts val="0"/>
              </a:spcAft>
              <a:buNone/>
            </a:pPr>
            <a:endParaRPr lang="en-CA" sz="4500" dirty="0">
              <a:solidFill>
                <a:schemeClr val="lt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CA" sz="4100" dirty="0">
                <a:solidFill>
                  <a:schemeClr val="lt1"/>
                </a:solidFill>
                <a:latin typeface="Calibri" panose="020F0502020204030204" pitchFamily="34" charset="0"/>
                <a:cs typeface="Calibri" panose="020F0502020204030204" pitchFamily="34" charset="0"/>
              </a:rPr>
              <a:t>Team T7</a:t>
            </a:r>
            <a:endParaRPr lang="en-CA" sz="4100" dirty="0">
              <a:solidFill>
                <a:schemeClr val="lt1"/>
              </a:solidFill>
              <a:latin typeface="Calibri" panose="020F0502020204030204" pitchFamily="34" charset="0"/>
              <a:cs typeface="Calibri" panose="020F0502020204030204" pitchFamily="34" charset="0"/>
              <a:sym typeface="Livvic"/>
            </a:endParaRPr>
          </a:p>
        </p:txBody>
      </p:sp>
      <p:pic>
        <p:nvPicPr>
          <p:cNvPr id="122" name="Google Shape;122;p22"/>
          <p:cNvPicPr preferRelativeResize="0"/>
          <p:nvPr/>
        </p:nvPicPr>
        <p:blipFill>
          <a:blip r:embed="rId3">
            <a:alphaModFix/>
          </a:blip>
          <a:stretch>
            <a:fillRect/>
          </a:stretch>
        </p:blipFill>
        <p:spPr>
          <a:xfrm>
            <a:off x="3572510" y="0"/>
            <a:ext cx="5571490"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advTm="2000">
        <p:fade/>
      </p:transition>
    </mc:Choice>
    <mc:Fallback>
      <p:transition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p:nvPr/>
        </p:nvSpPr>
        <p:spPr>
          <a:xfrm flipH="1">
            <a:off x="0" y="0"/>
            <a:ext cx="9144000" cy="5143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2"/>
                </a:solidFill>
                <a:latin typeface="Livvic"/>
                <a:ea typeface="Livvic"/>
                <a:cs typeface="Livvic"/>
                <a:sym typeface="Livvic"/>
              </a:rPr>
              <a:t>Prototypes &amp; Concept Evaluation </a:t>
            </a:r>
            <a:endParaRPr sz="2800" b="1">
              <a:solidFill>
                <a:schemeClr val="accent2"/>
              </a:solidFill>
              <a:latin typeface="Livvic"/>
              <a:ea typeface="Livvic"/>
              <a:cs typeface="Livvic"/>
              <a:sym typeface="Livvic"/>
            </a:endParaRPr>
          </a:p>
        </p:txBody>
      </p:sp>
      <p:sp>
        <p:nvSpPr>
          <p:cNvPr id="264" name="Google Shape;264;p31"/>
          <p:cNvSpPr/>
          <p:nvPr/>
        </p:nvSpPr>
        <p:spPr>
          <a:xfrm flipH="1">
            <a:off x="0" y="0"/>
            <a:ext cx="9144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Calibri" panose="020F0502020204030204" pitchFamily="34" charset="0"/>
                <a:ea typeface="Livvic"/>
                <a:cs typeface="Calibri" panose="020F0502020204030204" pitchFamily="34" charset="0"/>
                <a:sym typeface="Livvic"/>
              </a:rPr>
              <a:t>Prototypes &amp; Concept</a:t>
            </a:r>
            <a:endParaRPr sz="3200" b="1" dirty="0">
              <a:solidFill>
                <a:schemeClr val="lt1"/>
              </a:solidFill>
              <a:latin typeface="Calibri" panose="020F0502020204030204" pitchFamily="34" charset="0"/>
              <a:ea typeface="Livvic"/>
              <a:cs typeface="Calibri" panose="020F0502020204030204" pitchFamily="34" charset="0"/>
              <a:sym typeface="Livvic"/>
            </a:endParaRPr>
          </a:p>
          <a:p>
            <a:pPr marL="0" lvl="0" indent="0" algn="ctr" rtl="0">
              <a:spcBef>
                <a:spcPts val="0"/>
              </a:spcBef>
              <a:spcAft>
                <a:spcPts val="0"/>
              </a:spcAft>
              <a:buNone/>
            </a:pPr>
            <a:r>
              <a:rPr lang="en" sz="3200" b="1" dirty="0">
                <a:solidFill>
                  <a:schemeClr val="lt1"/>
                </a:solidFill>
                <a:latin typeface="Calibri" panose="020F0502020204030204" pitchFamily="34" charset="0"/>
                <a:ea typeface="Livvic"/>
                <a:cs typeface="Calibri" panose="020F0502020204030204" pitchFamily="34" charset="0"/>
                <a:sym typeface="Livvic"/>
              </a:rPr>
              <a:t>Evaluation</a:t>
            </a:r>
            <a:endParaRPr sz="3200" b="1" dirty="0">
              <a:solidFill>
                <a:schemeClr val="lt1"/>
              </a:solidFill>
              <a:latin typeface="Calibri" panose="020F0502020204030204" pitchFamily="34" charset="0"/>
              <a:ea typeface="Livvic"/>
              <a:cs typeface="Calibri" panose="020F0502020204030204" pitchFamily="34" charset="0"/>
              <a:sym typeface="Livvic"/>
            </a:endParaRPr>
          </a:p>
        </p:txBody>
      </p:sp>
      <p:sp>
        <p:nvSpPr>
          <p:cNvPr id="265" name="Google Shape;265;p31"/>
          <p:cNvSpPr/>
          <p:nvPr/>
        </p:nvSpPr>
        <p:spPr>
          <a:xfrm>
            <a:off x="8253500" y="96400"/>
            <a:ext cx="791700" cy="76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Livvic"/>
                <a:ea typeface="Livvic"/>
                <a:cs typeface="Livvic"/>
                <a:sym typeface="Livvic"/>
              </a:rPr>
              <a:t>03</a:t>
            </a:r>
            <a:endParaRPr>
              <a:solidFill>
                <a:schemeClr val="lt1"/>
              </a:solidFill>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p14:dur="250" advTm="1500">
        <p:fade/>
      </p:transition>
    </mc:Choice>
    <mc:Fallback>
      <p:transition advTm="15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32"/>
          <p:cNvSpPr/>
          <p:nvPr/>
        </p:nvSpPr>
        <p:spPr>
          <a:xfrm>
            <a:off x="0" y="0"/>
            <a:ext cx="91440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Calibri" panose="020F0502020204030204" pitchFamily="34" charset="0"/>
                <a:ea typeface="Livvic"/>
                <a:cs typeface="Calibri" panose="020F0502020204030204" pitchFamily="34" charset="0"/>
                <a:sym typeface="Livvic"/>
              </a:rPr>
              <a:t>First Prototype – “Trapper” Concept</a:t>
            </a:r>
            <a:endParaRPr dirty="0">
              <a:latin typeface="Calibri" panose="020F0502020204030204" pitchFamily="34" charset="0"/>
              <a:cs typeface="Calibri" panose="020F0502020204030204" pitchFamily="34" charset="0"/>
            </a:endParaRPr>
          </a:p>
        </p:txBody>
      </p:sp>
      <p:sp>
        <p:nvSpPr>
          <p:cNvPr id="271" name="Google Shape;271;p32"/>
          <p:cNvSpPr txBox="1"/>
          <p:nvPr/>
        </p:nvSpPr>
        <p:spPr>
          <a:xfrm>
            <a:off x="690175" y="4080875"/>
            <a:ext cx="7763700" cy="93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highlight>
                  <a:srgbClr val="00FF00"/>
                </a:highlight>
                <a:latin typeface="Catamaran"/>
                <a:ea typeface="Catamaran"/>
                <a:cs typeface="Catamaran"/>
                <a:sym typeface="Catamaran"/>
              </a:rPr>
              <a:t>Strengths:</a:t>
            </a:r>
            <a:r>
              <a:rPr lang="en" sz="1300">
                <a:solidFill>
                  <a:srgbClr val="93C47D"/>
                </a:solidFill>
                <a:latin typeface="Catamaran Light"/>
                <a:ea typeface="Catamaran Light"/>
                <a:cs typeface="Catamaran Light"/>
                <a:sym typeface="Catamaran Light"/>
              </a:rPr>
              <a:t> </a:t>
            </a:r>
            <a:r>
              <a:rPr lang="en" sz="1300">
                <a:latin typeface="Catamaran Light"/>
                <a:ea typeface="Catamaran Light"/>
                <a:cs typeface="Catamaran Light"/>
                <a:sym typeface="Catamaran Light"/>
              </a:rPr>
              <a:t>easy to build; strings provide enough force to lift a pencil case</a:t>
            </a:r>
            <a:endParaRPr sz="1300">
              <a:latin typeface="Catamaran Light"/>
              <a:ea typeface="Catamaran Light"/>
              <a:cs typeface="Catamaran Light"/>
              <a:sym typeface="Catamaran Light"/>
            </a:endParaRPr>
          </a:p>
          <a:p>
            <a:pPr marL="0" lvl="0" indent="0" algn="l" rtl="0">
              <a:lnSpc>
                <a:spcPct val="115000"/>
              </a:lnSpc>
              <a:spcBef>
                <a:spcPts val="0"/>
              </a:spcBef>
              <a:spcAft>
                <a:spcPts val="0"/>
              </a:spcAft>
              <a:buNone/>
            </a:pPr>
            <a:r>
              <a:rPr lang="en" sz="1300" b="1">
                <a:highlight>
                  <a:srgbClr val="FF0000"/>
                </a:highlight>
                <a:latin typeface="Catamaran"/>
                <a:ea typeface="Catamaran"/>
                <a:cs typeface="Catamaran"/>
                <a:sym typeface="Catamaran"/>
              </a:rPr>
              <a:t>Weaknesses:</a:t>
            </a:r>
            <a:r>
              <a:rPr lang="en" sz="1300" b="1">
                <a:latin typeface="Catamaran"/>
                <a:ea typeface="Catamaran"/>
                <a:cs typeface="Catamaran"/>
                <a:sym typeface="Catamaran"/>
              </a:rPr>
              <a:t> </a:t>
            </a:r>
            <a:r>
              <a:rPr lang="en" sz="1300">
                <a:latin typeface="Catamaran Light"/>
                <a:ea typeface="Catamaran Light"/>
                <a:cs typeface="Catamaran Light"/>
                <a:sym typeface="Catamaran Light"/>
              </a:rPr>
              <a:t>limited range of motion; claw relies solely on friction to lift objects</a:t>
            </a:r>
            <a:endParaRPr sz="1300">
              <a:latin typeface="Catamaran Light"/>
              <a:ea typeface="Catamaran Light"/>
              <a:cs typeface="Catamaran Light"/>
              <a:sym typeface="Catamaran Light"/>
            </a:endParaRPr>
          </a:p>
        </p:txBody>
      </p:sp>
      <p:pic>
        <p:nvPicPr>
          <p:cNvPr id="272" name="Google Shape;272;p32"/>
          <p:cNvPicPr preferRelativeResize="0"/>
          <p:nvPr/>
        </p:nvPicPr>
        <p:blipFill rotWithShape="1">
          <a:blip r:embed="rId3">
            <a:alphaModFix/>
          </a:blip>
          <a:srcRect l="12381" r="13741" b="14958"/>
          <a:stretch/>
        </p:blipFill>
        <p:spPr>
          <a:xfrm>
            <a:off x="690175" y="853513"/>
            <a:ext cx="3420406" cy="3070426"/>
          </a:xfrm>
          <a:prstGeom prst="rect">
            <a:avLst/>
          </a:prstGeom>
          <a:noFill/>
          <a:ln w="19050" cap="flat" cmpd="sng">
            <a:solidFill>
              <a:schemeClr val="dk1"/>
            </a:solidFill>
            <a:prstDash val="solid"/>
            <a:round/>
            <a:headEnd type="none" w="sm" len="sm"/>
            <a:tailEnd type="none" w="sm" len="sm"/>
          </a:ln>
        </p:spPr>
      </p:pic>
      <p:pic>
        <p:nvPicPr>
          <p:cNvPr id="273" name="Google Shape;273;p32"/>
          <p:cNvPicPr preferRelativeResize="0"/>
          <p:nvPr/>
        </p:nvPicPr>
        <p:blipFill rotWithShape="1">
          <a:blip r:embed="rId4">
            <a:alphaModFix/>
          </a:blip>
          <a:srcRect t="4095"/>
          <a:stretch/>
        </p:blipFill>
        <p:spPr>
          <a:xfrm>
            <a:off x="4348331" y="853513"/>
            <a:ext cx="4105513" cy="3070418"/>
          </a:xfrm>
          <a:prstGeom prst="rect">
            <a:avLst/>
          </a:prstGeom>
          <a:noFill/>
          <a:ln w="1905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250" advTm="9000">
        <p:fade/>
      </p:transition>
    </mc:Choice>
    <mc:Fallback>
      <p:transition advTm="9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33"/>
          <p:cNvSpPr/>
          <p:nvPr/>
        </p:nvSpPr>
        <p:spPr>
          <a:xfrm>
            <a:off x="0" y="0"/>
            <a:ext cx="91440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Calibri" panose="020F0502020204030204" pitchFamily="34" charset="0"/>
                <a:ea typeface="Livvic"/>
                <a:cs typeface="Calibri" panose="020F0502020204030204" pitchFamily="34" charset="0"/>
                <a:sym typeface="Livvic"/>
              </a:rPr>
              <a:t>Second Prototype – Adding Angled Tips</a:t>
            </a:r>
            <a:endParaRPr dirty="0">
              <a:latin typeface="Calibri" panose="020F0502020204030204" pitchFamily="34" charset="0"/>
              <a:cs typeface="Calibri" panose="020F0502020204030204" pitchFamily="34" charset="0"/>
            </a:endParaRPr>
          </a:p>
        </p:txBody>
      </p:sp>
      <p:sp>
        <p:nvSpPr>
          <p:cNvPr id="279" name="Google Shape;279;p33"/>
          <p:cNvSpPr txBox="1"/>
          <p:nvPr/>
        </p:nvSpPr>
        <p:spPr>
          <a:xfrm>
            <a:off x="4500850" y="780400"/>
            <a:ext cx="4575000" cy="408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atamaran Light"/>
              <a:ea typeface="Catamaran Light"/>
              <a:cs typeface="Catamaran Light"/>
              <a:sym typeface="Catamaran Light"/>
            </a:endParaRPr>
          </a:p>
          <a:p>
            <a:pPr marL="0" lvl="0" indent="0" algn="l" rtl="0">
              <a:spcBef>
                <a:spcPts val="0"/>
              </a:spcBef>
              <a:spcAft>
                <a:spcPts val="0"/>
              </a:spcAft>
              <a:buNone/>
            </a:pPr>
            <a:r>
              <a:rPr lang="en" b="1" dirty="0">
                <a:highlight>
                  <a:srgbClr val="00FF00"/>
                </a:highlight>
                <a:latin typeface="Catamaran"/>
                <a:ea typeface="Catamaran"/>
                <a:cs typeface="Catamaran"/>
                <a:sym typeface="Catamaran"/>
              </a:rPr>
              <a:t>Strengths:</a:t>
            </a:r>
            <a:endParaRPr b="1" dirty="0">
              <a:highlight>
                <a:srgbClr val="00FF00"/>
              </a:highlight>
              <a:latin typeface="Catamaran"/>
              <a:ea typeface="Catamaran"/>
              <a:cs typeface="Catamaran"/>
              <a:sym typeface="Catamaran"/>
            </a:endParaRPr>
          </a:p>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Can pick up heavy objects (e.g. stapler)</a:t>
            </a:r>
            <a:endParaRPr dirty="0">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Replacement of string with rigid wire increased range of motion of claw (wires can both pull </a:t>
            </a:r>
            <a:r>
              <a:rPr lang="en" i="1" dirty="0">
                <a:latin typeface="Catamaran Light"/>
                <a:ea typeface="Catamaran Light"/>
                <a:cs typeface="Catamaran Light"/>
                <a:sym typeface="Catamaran Light"/>
              </a:rPr>
              <a:t>and</a:t>
            </a:r>
            <a:r>
              <a:rPr lang="en" dirty="0">
                <a:latin typeface="Catamaran Light"/>
                <a:ea typeface="Catamaran Light"/>
                <a:cs typeface="Catamaran Light"/>
                <a:sym typeface="Catamaran Light"/>
              </a:rPr>
              <a:t> push the claw arms)</a:t>
            </a:r>
            <a:endParaRPr dirty="0">
              <a:latin typeface="Catamaran Light"/>
              <a:ea typeface="Catamaran Light"/>
              <a:cs typeface="Catamaran Light"/>
              <a:sym typeface="Catamaran Light"/>
            </a:endParaRPr>
          </a:p>
          <a:p>
            <a:pPr marL="0" lvl="0" indent="0" algn="l" rtl="0">
              <a:spcBef>
                <a:spcPts val="0"/>
              </a:spcBef>
              <a:spcAft>
                <a:spcPts val="0"/>
              </a:spcAft>
              <a:buNone/>
            </a:pPr>
            <a:endParaRPr b="1" dirty="0">
              <a:latin typeface="Catamaran"/>
              <a:ea typeface="Catamaran"/>
              <a:cs typeface="Catamaran"/>
              <a:sym typeface="Catamaran"/>
            </a:endParaRPr>
          </a:p>
          <a:p>
            <a:pPr marL="0" lvl="0" indent="0" algn="l" rtl="0">
              <a:spcBef>
                <a:spcPts val="0"/>
              </a:spcBef>
              <a:spcAft>
                <a:spcPts val="0"/>
              </a:spcAft>
              <a:buNone/>
            </a:pPr>
            <a:r>
              <a:rPr lang="en" b="1" dirty="0">
                <a:highlight>
                  <a:srgbClr val="FF0000"/>
                </a:highlight>
                <a:latin typeface="Catamaran"/>
                <a:ea typeface="Catamaran"/>
                <a:cs typeface="Catamaran"/>
                <a:sym typeface="Catamaran"/>
              </a:rPr>
              <a:t>Weaknesses:</a:t>
            </a:r>
            <a:endParaRPr b="1" dirty="0">
              <a:highlight>
                <a:srgbClr val="FF0000"/>
              </a:highlight>
              <a:latin typeface="Catamaran"/>
              <a:ea typeface="Catamaran"/>
              <a:cs typeface="Catamaran"/>
              <a:sym typeface="Catamaran"/>
            </a:endParaRPr>
          </a:p>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Round objects may slide out of the sides of the claw arms</a:t>
            </a:r>
            <a:endParaRPr dirty="0">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Cardboard connected with hot glue is structurally weak</a:t>
            </a:r>
            <a:endParaRPr dirty="0">
              <a:latin typeface="Catamaran Light"/>
              <a:ea typeface="Catamaran Light"/>
              <a:cs typeface="Catamaran Light"/>
              <a:sym typeface="Catamaran Light"/>
            </a:endParaRPr>
          </a:p>
        </p:txBody>
      </p:sp>
      <p:pic>
        <p:nvPicPr>
          <p:cNvPr id="280" name="Google Shape;280;p33"/>
          <p:cNvPicPr preferRelativeResize="0"/>
          <p:nvPr/>
        </p:nvPicPr>
        <p:blipFill rotWithShape="1">
          <a:blip r:embed="rId3">
            <a:alphaModFix/>
          </a:blip>
          <a:srcRect b="20483"/>
          <a:stretch/>
        </p:blipFill>
        <p:spPr>
          <a:xfrm>
            <a:off x="528150" y="780400"/>
            <a:ext cx="3857626" cy="4176446"/>
          </a:xfrm>
          <a:prstGeom prst="rect">
            <a:avLst/>
          </a:prstGeom>
          <a:noFill/>
          <a:ln>
            <a:noFill/>
          </a:ln>
        </p:spPr>
      </p:pic>
      <p:sp>
        <p:nvSpPr>
          <p:cNvPr id="281" name="Google Shape;281;p33"/>
          <p:cNvSpPr/>
          <p:nvPr/>
        </p:nvSpPr>
        <p:spPr>
          <a:xfrm>
            <a:off x="670250" y="4488400"/>
            <a:ext cx="1209000" cy="381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tamaran"/>
                <a:ea typeface="Catamaran"/>
                <a:cs typeface="Catamaran"/>
                <a:sym typeface="Catamaran"/>
              </a:rPr>
              <a:t>Angled Tips</a:t>
            </a:r>
            <a:endParaRPr b="1">
              <a:latin typeface="Catamaran"/>
              <a:ea typeface="Catamaran"/>
              <a:cs typeface="Catamaran"/>
              <a:sym typeface="Catamaran"/>
            </a:endParaRPr>
          </a:p>
        </p:txBody>
      </p:sp>
      <p:cxnSp>
        <p:nvCxnSpPr>
          <p:cNvPr id="282" name="Google Shape;282;p33"/>
          <p:cNvCxnSpPr>
            <a:stCxn id="281" idx="0"/>
          </p:cNvCxnSpPr>
          <p:nvPr/>
        </p:nvCxnSpPr>
        <p:spPr>
          <a:xfrm rot="10800000" flipH="1">
            <a:off x="1274750" y="3790300"/>
            <a:ext cx="848400" cy="698100"/>
          </a:xfrm>
          <a:prstGeom prst="straightConnector1">
            <a:avLst/>
          </a:prstGeom>
          <a:noFill/>
          <a:ln w="28575" cap="flat" cmpd="sng">
            <a:solidFill>
              <a:srgbClr val="FF0000"/>
            </a:solidFill>
            <a:prstDash val="solid"/>
            <a:round/>
            <a:headEnd type="none" w="med" len="med"/>
            <a:tailEnd type="oval" w="med" len="med"/>
          </a:ln>
        </p:spPr>
      </p:cxnSp>
      <p:cxnSp>
        <p:nvCxnSpPr>
          <p:cNvPr id="283" name="Google Shape;283;p33"/>
          <p:cNvCxnSpPr>
            <a:stCxn id="281" idx="0"/>
          </p:cNvCxnSpPr>
          <p:nvPr/>
        </p:nvCxnSpPr>
        <p:spPr>
          <a:xfrm rot="10800000" flipH="1">
            <a:off x="1274750" y="4044700"/>
            <a:ext cx="1887600" cy="443700"/>
          </a:xfrm>
          <a:prstGeom prst="straightConnector1">
            <a:avLst/>
          </a:prstGeom>
          <a:noFill/>
          <a:ln w="28575" cap="flat" cmpd="sng">
            <a:solidFill>
              <a:srgbClr val="FF0000"/>
            </a:solidFill>
            <a:prstDash val="solid"/>
            <a:round/>
            <a:headEnd type="none" w="med" len="med"/>
            <a:tailEnd type="oval" w="med" len="med"/>
          </a:ln>
        </p:spPr>
      </p:cxnSp>
    </p:spTree>
  </p:cSld>
  <p:clrMapOvr>
    <a:masterClrMapping/>
  </p:clrMapOvr>
  <mc:AlternateContent xmlns:mc="http://schemas.openxmlformats.org/markup-compatibility/2006">
    <mc:Choice xmlns:p14="http://schemas.microsoft.com/office/powerpoint/2010/main" Requires="p14">
      <p:transition p14:dur="250" advTm="12000">
        <p:fade/>
      </p:transition>
    </mc:Choice>
    <mc:Fallback>
      <p:transition advTm="1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7"/>
        <p:cNvGrpSpPr/>
        <p:nvPr/>
      </p:nvGrpSpPr>
      <p:grpSpPr>
        <a:xfrm>
          <a:off x="0" y="0"/>
          <a:ext cx="0" cy="0"/>
          <a:chOff x="0" y="0"/>
          <a:chExt cx="0" cy="0"/>
        </a:xfrm>
      </p:grpSpPr>
      <p:sp>
        <p:nvSpPr>
          <p:cNvPr id="288" name="Google Shape;288;p34"/>
          <p:cNvSpPr/>
          <p:nvPr/>
        </p:nvSpPr>
        <p:spPr>
          <a:xfrm>
            <a:off x="1050200" y="-49675"/>
            <a:ext cx="6928800" cy="6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Calibri" panose="020F0502020204030204" pitchFamily="34" charset="0"/>
                <a:ea typeface="Livvic"/>
                <a:cs typeface="Calibri" panose="020F0502020204030204" pitchFamily="34" charset="0"/>
                <a:sym typeface="Livvic"/>
              </a:rPr>
              <a:t>Prototyping Hinge Mechanisms </a:t>
            </a:r>
            <a:endParaRPr dirty="0">
              <a:latin typeface="Calibri" panose="020F0502020204030204" pitchFamily="34" charset="0"/>
              <a:cs typeface="Calibri" panose="020F0502020204030204" pitchFamily="34" charset="0"/>
            </a:endParaRPr>
          </a:p>
        </p:txBody>
      </p:sp>
      <p:pic>
        <p:nvPicPr>
          <p:cNvPr id="289" name="Google Shape;289;p34"/>
          <p:cNvPicPr preferRelativeResize="0"/>
          <p:nvPr/>
        </p:nvPicPr>
        <p:blipFill rotWithShape="1">
          <a:blip r:embed="rId3">
            <a:alphaModFix/>
          </a:blip>
          <a:srcRect l="24202" t="-1401" b="9168"/>
          <a:stretch/>
        </p:blipFill>
        <p:spPr>
          <a:xfrm rot="-5400000">
            <a:off x="6465849" y="330126"/>
            <a:ext cx="1816300" cy="2478148"/>
          </a:xfrm>
          <a:prstGeom prst="rect">
            <a:avLst/>
          </a:prstGeom>
          <a:noFill/>
          <a:ln w="19050" cap="flat" cmpd="sng">
            <a:solidFill>
              <a:schemeClr val="dk1"/>
            </a:solidFill>
            <a:prstDash val="solid"/>
            <a:round/>
            <a:headEnd type="none" w="sm" len="sm"/>
            <a:tailEnd type="none" w="sm" len="sm"/>
          </a:ln>
        </p:spPr>
      </p:pic>
      <p:pic>
        <p:nvPicPr>
          <p:cNvPr id="290" name="Google Shape;290;p34"/>
          <p:cNvPicPr preferRelativeResize="0"/>
          <p:nvPr/>
        </p:nvPicPr>
        <p:blipFill rotWithShape="1">
          <a:blip r:embed="rId4">
            <a:alphaModFix/>
          </a:blip>
          <a:srcRect t="17912" b="26336"/>
          <a:stretch/>
        </p:blipFill>
        <p:spPr>
          <a:xfrm>
            <a:off x="3267450" y="661050"/>
            <a:ext cx="2476497" cy="1840941"/>
          </a:xfrm>
          <a:prstGeom prst="rect">
            <a:avLst/>
          </a:prstGeom>
          <a:noFill/>
          <a:ln w="19050" cap="flat" cmpd="sng">
            <a:solidFill>
              <a:schemeClr val="dk1"/>
            </a:solidFill>
            <a:prstDash val="solid"/>
            <a:round/>
            <a:headEnd type="none" w="sm" len="sm"/>
            <a:tailEnd type="none" w="sm" len="sm"/>
          </a:ln>
        </p:spPr>
      </p:pic>
      <p:pic>
        <p:nvPicPr>
          <p:cNvPr id="291" name="Google Shape;291;p34"/>
          <p:cNvPicPr preferRelativeResize="0"/>
          <p:nvPr/>
        </p:nvPicPr>
        <p:blipFill rotWithShape="1">
          <a:blip r:embed="rId5">
            <a:alphaModFix/>
          </a:blip>
          <a:srcRect l="18926" t="8110" r="15309" b="27160"/>
          <a:stretch/>
        </p:blipFill>
        <p:spPr>
          <a:xfrm>
            <a:off x="433925" y="660601"/>
            <a:ext cx="2460347" cy="1816298"/>
          </a:xfrm>
          <a:prstGeom prst="rect">
            <a:avLst/>
          </a:prstGeom>
          <a:noFill/>
          <a:ln w="19050" cap="flat" cmpd="sng">
            <a:solidFill>
              <a:schemeClr val="dk1"/>
            </a:solidFill>
            <a:prstDash val="solid"/>
            <a:round/>
            <a:headEnd type="none" w="sm" len="sm"/>
            <a:tailEnd type="none" w="sm" len="sm"/>
          </a:ln>
        </p:spPr>
      </p:pic>
      <p:sp>
        <p:nvSpPr>
          <p:cNvPr id="292" name="Google Shape;292;p34"/>
          <p:cNvSpPr/>
          <p:nvPr/>
        </p:nvSpPr>
        <p:spPr>
          <a:xfrm>
            <a:off x="417776" y="2645050"/>
            <a:ext cx="2476500" cy="2345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Catamaran"/>
                <a:ea typeface="Catamaran"/>
                <a:cs typeface="Catamaran"/>
                <a:sym typeface="Catamaran"/>
              </a:rPr>
              <a:t>Tape Hinge</a:t>
            </a:r>
            <a:endParaRPr sz="1200" b="1" dirty="0">
              <a:latin typeface="Catamaran"/>
              <a:ea typeface="Catamaran"/>
              <a:cs typeface="Catamaran"/>
              <a:sym typeface="Catamaran"/>
            </a:endParaRPr>
          </a:p>
          <a:p>
            <a:pPr marL="0" lvl="0" indent="0" algn="l" rtl="0">
              <a:spcBef>
                <a:spcPts val="0"/>
              </a:spcBef>
              <a:spcAft>
                <a:spcPts val="0"/>
              </a:spcAft>
              <a:buNone/>
            </a:pPr>
            <a:r>
              <a:rPr lang="en" sz="1200" b="1" dirty="0">
                <a:highlight>
                  <a:srgbClr val="00FF00"/>
                </a:highlight>
                <a:latin typeface="Catamaran"/>
                <a:ea typeface="Catamaran"/>
                <a:cs typeface="Catamaran"/>
                <a:sym typeface="Catamaran"/>
              </a:rPr>
              <a:t>Strengths:</a:t>
            </a:r>
            <a:endParaRPr sz="1200" b="1" dirty="0">
              <a:highlight>
                <a:srgbClr val="00FF00"/>
              </a:highlight>
              <a:latin typeface="Catamaran"/>
              <a:ea typeface="Catamaran"/>
              <a:cs typeface="Catamaran"/>
              <a:sym typeface="Catamaran"/>
            </a:endParaRPr>
          </a:p>
          <a:p>
            <a:pPr marL="457200" lvl="0" indent="-304800" algn="l" rtl="0">
              <a:spcBef>
                <a:spcPts val="0"/>
              </a:spcBef>
              <a:spcAft>
                <a:spcPts val="0"/>
              </a:spcAft>
              <a:buSzPts val="1200"/>
              <a:buFont typeface="Catamaran Light"/>
              <a:buChar char="●"/>
            </a:pPr>
            <a:r>
              <a:rPr lang="en" sz="1200" dirty="0">
                <a:latin typeface="Catamaran Light"/>
                <a:ea typeface="Catamaran Light"/>
                <a:cs typeface="Catamaran Light"/>
                <a:sym typeface="Catamaran Light"/>
              </a:rPr>
              <a:t>Easy to construct</a:t>
            </a:r>
            <a:endParaRPr sz="1200" dirty="0">
              <a:latin typeface="Catamaran Light"/>
              <a:ea typeface="Catamaran Light"/>
              <a:cs typeface="Catamaran Light"/>
              <a:sym typeface="Catamaran Light"/>
            </a:endParaRPr>
          </a:p>
          <a:p>
            <a:pPr marL="457200" lvl="0" indent="-304800" algn="l" rtl="0">
              <a:spcBef>
                <a:spcPts val="0"/>
              </a:spcBef>
              <a:spcAft>
                <a:spcPts val="0"/>
              </a:spcAft>
              <a:buSzPts val="1200"/>
              <a:buFont typeface="Catamaran Light"/>
              <a:buChar char="●"/>
            </a:pPr>
            <a:r>
              <a:rPr lang="en" sz="1200" dirty="0">
                <a:latin typeface="Catamaran Light"/>
                <a:ea typeface="Catamaran Light"/>
                <a:cs typeface="Catamaran Light"/>
                <a:sym typeface="Catamaran Light"/>
              </a:rPr>
              <a:t>Quickly Adjustable </a:t>
            </a:r>
            <a:endParaRPr sz="1200" dirty="0">
              <a:latin typeface="Catamaran Light"/>
              <a:ea typeface="Catamaran Light"/>
              <a:cs typeface="Catamaran Light"/>
              <a:sym typeface="Catamaran Light"/>
            </a:endParaRPr>
          </a:p>
          <a:p>
            <a:pPr marL="0" lvl="0" indent="0" algn="l" rtl="0">
              <a:spcBef>
                <a:spcPts val="0"/>
              </a:spcBef>
              <a:spcAft>
                <a:spcPts val="0"/>
              </a:spcAft>
              <a:buNone/>
            </a:pPr>
            <a:endParaRPr sz="1200" dirty="0">
              <a:latin typeface="Catamaran Light"/>
              <a:ea typeface="Catamaran Light"/>
              <a:cs typeface="Catamaran Light"/>
              <a:sym typeface="Catamaran Light"/>
            </a:endParaRPr>
          </a:p>
          <a:p>
            <a:pPr marL="0" lvl="0" indent="0" algn="l" rtl="0">
              <a:spcBef>
                <a:spcPts val="0"/>
              </a:spcBef>
              <a:spcAft>
                <a:spcPts val="0"/>
              </a:spcAft>
              <a:buNone/>
            </a:pPr>
            <a:r>
              <a:rPr lang="en" sz="1200" b="1" dirty="0">
                <a:highlight>
                  <a:srgbClr val="FF0000"/>
                </a:highlight>
                <a:latin typeface="Catamaran"/>
                <a:ea typeface="Catamaran"/>
                <a:cs typeface="Catamaran"/>
                <a:sym typeface="Catamaran"/>
              </a:rPr>
              <a:t>Weaknesses:</a:t>
            </a:r>
            <a:endParaRPr sz="1200" b="1" dirty="0">
              <a:highlight>
                <a:srgbClr val="FF0000"/>
              </a:highlight>
              <a:latin typeface="Catamaran"/>
              <a:ea typeface="Catamaran"/>
              <a:cs typeface="Catamaran"/>
              <a:sym typeface="Catamaran"/>
            </a:endParaRPr>
          </a:p>
          <a:p>
            <a:pPr marL="457200" lvl="0" indent="-304800" algn="l" rtl="0">
              <a:spcBef>
                <a:spcPts val="0"/>
              </a:spcBef>
              <a:spcAft>
                <a:spcPts val="0"/>
              </a:spcAft>
              <a:buSzPts val="1200"/>
              <a:buFont typeface="Catamaran Light"/>
              <a:buChar char="●"/>
            </a:pPr>
            <a:r>
              <a:rPr lang="en" sz="1200" dirty="0">
                <a:latin typeface="Catamaran Light"/>
                <a:ea typeface="Catamaran Light"/>
                <a:cs typeface="Catamaran Light"/>
                <a:sym typeface="Catamaran Light"/>
              </a:rPr>
              <a:t>Lower strength (but enough to hold Round 1 &amp; 2 objects)</a:t>
            </a:r>
            <a:endParaRPr sz="1200" dirty="0">
              <a:latin typeface="Catamaran Light"/>
              <a:ea typeface="Catamaran Light"/>
              <a:cs typeface="Catamaran Light"/>
              <a:sym typeface="Catamaran Light"/>
            </a:endParaRPr>
          </a:p>
          <a:p>
            <a:pPr marL="457200" lvl="0" indent="-304800" algn="l" rtl="0">
              <a:spcBef>
                <a:spcPts val="0"/>
              </a:spcBef>
              <a:spcAft>
                <a:spcPts val="0"/>
              </a:spcAft>
              <a:buSzPts val="1200"/>
              <a:buFont typeface="Catamaran Light"/>
              <a:buChar char="●"/>
            </a:pPr>
            <a:r>
              <a:rPr lang="en" sz="1200" dirty="0">
                <a:latin typeface="Catamaran Light"/>
                <a:ea typeface="Catamaran Light"/>
                <a:cs typeface="Catamaran Light"/>
                <a:sym typeface="Catamaran Light"/>
              </a:rPr>
              <a:t>Slightly flimsy</a:t>
            </a:r>
            <a:endParaRPr sz="1200" dirty="0">
              <a:latin typeface="Catamaran Light"/>
              <a:ea typeface="Catamaran Light"/>
              <a:cs typeface="Catamaran Light"/>
              <a:sym typeface="Catamaran Light"/>
            </a:endParaRPr>
          </a:p>
          <a:p>
            <a:pPr marL="0" lvl="0" indent="0" algn="l" rtl="0">
              <a:spcBef>
                <a:spcPts val="0"/>
              </a:spcBef>
              <a:spcAft>
                <a:spcPts val="0"/>
              </a:spcAft>
              <a:buNone/>
            </a:pPr>
            <a:endParaRPr sz="1200" dirty="0">
              <a:latin typeface="Catamaran Light"/>
              <a:ea typeface="Catamaran Light"/>
              <a:cs typeface="Catamaran Light"/>
              <a:sym typeface="Catamaran Light"/>
            </a:endParaRPr>
          </a:p>
          <a:p>
            <a:pPr marL="0" lvl="0" indent="0" algn="ctr" rtl="0">
              <a:spcBef>
                <a:spcPts val="0"/>
              </a:spcBef>
              <a:spcAft>
                <a:spcPts val="0"/>
              </a:spcAft>
              <a:buNone/>
            </a:pPr>
            <a:r>
              <a:rPr lang="en" sz="1200" b="1" dirty="0">
                <a:highlight>
                  <a:srgbClr val="FFFF00"/>
                </a:highlight>
                <a:latin typeface="Catamaran"/>
                <a:ea typeface="Catamaran"/>
                <a:cs typeface="Catamaran"/>
                <a:sym typeface="Catamaran"/>
              </a:rPr>
              <a:t>Rank - 1  (Chosen Design)</a:t>
            </a:r>
            <a:endParaRPr sz="1200" dirty="0">
              <a:highlight>
                <a:srgbClr val="FFFF00"/>
              </a:highlight>
              <a:latin typeface="Catamaran Light"/>
              <a:ea typeface="Catamaran Light"/>
              <a:cs typeface="Catamaran Light"/>
              <a:sym typeface="Catamaran Light"/>
            </a:endParaRPr>
          </a:p>
        </p:txBody>
      </p:sp>
      <p:sp>
        <p:nvSpPr>
          <p:cNvPr id="293" name="Google Shape;293;p34"/>
          <p:cNvSpPr/>
          <p:nvPr/>
        </p:nvSpPr>
        <p:spPr>
          <a:xfrm>
            <a:off x="3276350" y="2651350"/>
            <a:ext cx="2476500" cy="2345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Catamaran"/>
                <a:ea typeface="Catamaran"/>
                <a:cs typeface="Catamaran"/>
                <a:sym typeface="Catamaran"/>
              </a:rPr>
              <a:t>Side Hinge</a:t>
            </a:r>
            <a:endParaRPr sz="1200" b="1" dirty="0">
              <a:latin typeface="Catamaran"/>
              <a:ea typeface="Catamaran"/>
              <a:cs typeface="Catamaran"/>
              <a:sym typeface="Catamaran"/>
            </a:endParaRPr>
          </a:p>
          <a:p>
            <a:pPr marL="0" lvl="0" indent="0" algn="l" rtl="0">
              <a:spcBef>
                <a:spcPts val="0"/>
              </a:spcBef>
              <a:spcAft>
                <a:spcPts val="0"/>
              </a:spcAft>
              <a:buNone/>
            </a:pPr>
            <a:r>
              <a:rPr lang="en" sz="1200" b="1" dirty="0">
                <a:highlight>
                  <a:srgbClr val="00FF00"/>
                </a:highlight>
                <a:latin typeface="Catamaran"/>
                <a:ea typeface="Catamaran"/>
                <a:cs typeface="Catamaran"/>
                <a:sym typeface="Catamaran"/>
              </a:rPr>
              <a:t>Strengths:</a:t>
            </a:r>
            <a:endParaRPr sz="1200" b="1" dirty="0">
              <a:highlight>
                <a:srgbClr val="00FF00"/>
              </a:highlight>
              <a:latin typeface="Catamaran"/>
              <a:ea typeface="Catamaran"/>
              <a:cs typeface="Catamaran"/>
              <a:sym typeface="Catamaran"/>
            </a:endParaRPr>
          </a:p>
          <a:p>
            <a:pPr marL="457200" lvl="0" indent="-304800" algn="l" rtl="0">
              <a:spcBef>
                <a:spcPts val="0"/>
              </a:spcBef>
              <a:spcAft>
                <a:spcPts val="0"/>
              </a:spcAft>
              <a:buSzPts val="1200"/>
              <a:buFont typeface="Catamaran Light"/>
              <a:buChar char="●"/>
            </a:pPr>
            <a:r>
              <a:rPr lang="en" sz="1200" dirty="0">
                <a:latin typeface="Catamaran Light"/>
                <a:ea typeface="Catamaran Light"/>
                <a:cs typeface="Catamaran Light"/>
                <a:sym typeface="Catamaran Light"/>
              </a:rPr>
              <a:t>Smooth rotation </a:t>
            </a:r>
            <a:endParaRPr sz="1200" dirty="0">
              <a:latin typeface="Catamaran Light"/>
              <a:ea typeface="Catamaran Light"/>
              <a:cs typeface="Catamaran Light"/>
              <a:sym typeface="Catamaran Light"/>
            </a:endParaRPr>
          </a:p>
          <a:p>
            <a:pPr marL="457200" lvl="0" indent="-304800" algn="l" rtl="0">
              <a:spcBef>
                <a:spcPts val="0"/>
              </a:spcBef>
              <a:spcAft>
                <a:spcPts val="0"/>
              </a:spcAft>
              <a:buSzPts val="1200"/>
              <a:buFont typeface="Catamaran Light"/>
              <a:buChar char="●"/>
            </a:pPr>
            <a:r>
              <a:rPr lang="en" sz="1200" dirty="0">
                <a:latin typeface="Catamaran Light"/>
                <a:ea typeface="Catamaran Light"/>
                <a:cs typeface="Catamaran Light"/>
                <a:sym typeface="Catamaran Light"/>
              </a:rPr>
              <a:t>Full range of motion</a:t>
            </a:r>
            <a:endParaRPr sz="1200" dirty="0">
              <a:latin typeface="Catamaran Light"/>
              <a:ea typeface="Catamaran Light"/>
              <a:cs typeface="Catamaran Light"/>
              <a:sym typeface="Catamaran Light"/>
            </a:endParaRPr>
          </a:p>
          <a:p>
            <a:pPr marL="0" lvl="0" indent="0" algn="l" rtl="0">
              <a:spcBef>
                <a:spcPts val="0"/>
              </a:spcBef>
              <a:spcAft>
                <a:spcPts val="0"/>
              </a:spcAft>
              <a:buNone/>
            </a:pPr>
            <a:endParaRPr sz="1200" dirty="0">
              <a:latin typeface="Catamaran Light"/>
              <a:ea typeface="Catamaran Light"/>
              <a:cs typeface="Catamaran Light"/>
              <a:sym typeface="Catamaran Light"/>
            </a:endParaRPr>
          </a:p>
          <a:p>
            <a:pPr marL="0" lvl="0" indent="0" algn="l" rtl="0">
              <a:spcBef>
                <a:spcPts val="0"/>
              </a:spcBef>
              <a:spcAft>
                <a:spcPts val="0"/>
              </a:spcAft>
              <a:buNone/>
            </a:pPr>
            <a:r>
              <a:rPr lang="en" sz="1200" b="1" dirty="0">
                <a:highlight>
                  <a:srgbClr val="FF0000"/>
                </a:highlight>
                <a:latin typeface="Catamaran"/>
                <a:ea typeface="Catamaran"/>
                <a:cs typeface="Catamaran"/>
                <a:sym typeface="Catamaran"/>
              </a:rPr>
              <a:t>Weaknesses:</a:t>
            </a:r>
            <a:endParaRPr sz="1200" b="1" dirty="0">
              <a:highlight>
                <a:srgbClr val="FF0000"/>
              </a:highlight>
              <a:latin typeface="Catamaran"/>
              <a:ea typeface="Catamaran"/>
              <a:cs typeface="Catamaran"/>
              <a:sym typeface="Catamaran"/>
            </a:endParaRPr>
          </a:p>
          <a:p>
            <a:pPr marL="457200" lvl="0" indent="-304800" algn="l" rtl="0">
              <a:spcBef>
                <a:spcPts val="0"/>
              </a:spcBef>
              <a:spcAft>
                <a:spcPts val="0"/>
              </a:spcAft>
              <a:buSzPts val="1200"/>
              <a:buFont typeface="Catamaran Light"/>
              <a:buChar char="●"/>
            </a:pPr>
            <a:r>
              <a:rPr lang="en" sz="1200" dirty="0">
                <a:latin typeface="Catamaran Light"/>
                <a:ea typeface="Catamaran Light"/>
                <a:cs typeface="Catamaran Light"/>
                <a:sym typeface="Catamaran Light"/>
              </a:rPr>
              <a:t>Construction time is lengthy</a:t>
            </a:r>
            <a:endParaRPr sz="1200" dirty="0">
              <a:latin typeface="Catamaran Light"/>
              <a:ea typeface="Catamaran Light"/>
              <a:cs typeface="Catamaran Light"/>
              <a:sym typeface="Catamaran Light"/>
            </a:endParaRPr>
          </a:p>
          <a:p>
            <a:pPr marL="457200" lvl="0" indent="-304800" algn="l" rtl="0">
              <a:spcBef>
                <a:spcPts val="0"/>
              </a:spcBef>
              <a:spcAft>
                <a:spcPts val="0"/>
              </a:spcAft>
              <a:buSzPts val="1200"/>
              <a:buFont typeface="Catamaran Light"/>
              <a:buChar char="●"/>
            </a:pPr>
            <a:r>
              <a:rPr lang="en" sz="1200" dirty="0">
                <a:latin typeface="Catamaran Light"/>
                <a:ea typeface="Catamaran Light"/>
                <a:cs typeface="Catamaran Light"/>
                <a:sym typeface="Catamaran Light"/>
              </a:rPr>
              <a:t>Difficult to align claw arms precisely</a:t>
            </a:r>
            <a:endParaRPr sz="1200" dirty="0">
              <a:latin typeface="Catamaran Light"/>
              <a:ea typeface="Catamaran Light"/>
              <a:cs typeface="Catamaran Light"/>
              <a:sym typeface="Catamaran Light"/>
            </a:endParaRPr>
          </a:p>
          <a:p>
            <a:pPr marL="0" lvl="0" indent="0" algn="l" rtl="0">
              <a:spcBef>
                <a:spcPts val="0"/>
              </a:spcBef>
              <a:spcAft>
                <a:spcPts val="0"/>
              </a:spcAft>
              <a:buNone/>
            </a:pPr>
            <a:endParaRPr sz="1200" dirty="0">
              <a:latin typeface="Catamaran Light"/>
              <a:ea typeface="Catamaran Light"/>
              <a:cs typeface="Catamaran Light"/>
              <a:sym typeface="Catamaran Light"/>
            </a:endParaRPr>
          </a:p>
          <a:p>
            <a:pPr marL="0" lvl="0" indent="0" algn="ctr" rtl="0">
              <a:spcBef>
                <a:spcPts val="0"/>
              </a:spcBef>
              <a:spcAft>
                <a:spcPts val="0"/>
              </a:spcAft>
              <a:buNone/>
            </a:pPr>
            <a:r>
              <a:rPr lang="en" sz="1200" b="1" dirty="0">
                <a:latin typeface="Catamaran"/>
                <a:ea typeface="Catamaran"/>
                <a:cs typeface="Catamaran"/>
                <a:sym typeface="Catamaran"/>
              </a:rPr>
              <a:t>Rank - 2</a:t>
            </a:r>
            <a:endParaRPr sz="1200" b="1" dirty="0">
              <a:latin typeface="Catamaran"/>
              <a:ea typeface="Catamaran"/>
              <a:cs typeface="Catamaran"/>
              <a:sym typeface="Catamaran"/>
            </a:endParaRPr>
          </a:p>
        </p:txBody>
      </p:sp>
      <p:sp>
        <p:nvSpPr>
          <p:cNvPr id="294" name="Google Shape;294;p34"/>
          <p:cNvSpPr/>
          <p:nvPr/>
        </p:nvSpPr>
        <p:spPr>
          <a:xfrm>
            <a:off x="6135750" y="2651800"/>
            <a:ext cx="2478000" cy="2345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tamaran"/>
                <a:ea typeface="Catamaran"/>
                <a:cs typeface="Catamaran"/>
                <a:sym typeface="Catamaran"/>
              </a:rPr>
              <a:t>Three Section Hinge</a:t>
            </a:r>
            <a:endParaRPr sz="1200" b="1">
              <a:latin typeface="Catamaran"/>
              <a:ea typeface="Catamaran"/>
              <a:cs typeface="Catamaran"/>
              <a:sym typeface="Catamaran"/>
            </a:endParaRPr>
          </a:p>
          <a:p>
            <a:pPr marL="0" lvl="0" indent="0" algn="ctr" rtl="0">
              <a:spcBef>
                <a:spcPts val="0"/>
              </a:spcBef>
              <a:spcAft>
                <a:spcPts val="0"/>
              </a:spcAft>
              <a:buNone/>
            </a:pPr>
            <a:endParaRPr sz="400" b="1">
              <a:latin typeface="Catamaran"/>
              <a:ea typeface="Catamaran"/>
              <a:cs typeface="Catamaran"/>
              <a:sym typeface="Catamaran"/>
            </a:endParaRPr>
          </a:p>
          <a:p>
            <a:pPr marL="0" lvl="0" indent="0" algn="l" rtl="0">
              <a:spcBef>
                <a:spcPts val="0"/>
              </a:spcBef>
              <a:spcAft>
                <a:spcPts val="0"/>
              </a:spcAft>
              <a:buNone/>
            </a:pPr>
            <a:r>
              <a:rPr lang="en" sz="1200" b="1">
                <a:highlight>
                  <a:srgbClr val="00FF00"/>
                </a:highlight>
                <a:latin typeface="Catamaran"/>
                <a:ea typeface="Catamaran"/>
                <a:cs typeface="Catamaran"/>
                <a:sym typeface="Catamaran"/>
              </a:rPr>
              <a:t>Strengths:</a:t>
            </a:r>
            <a:endParaRPr sz="1200">
              <a:highlight>
                <a:srgbClr val="00FF00"/>
              </a:highlight>
              <a:latin typeface="Catamaran Light"/>
              <a:ea typeface="Catamaran Light"/>
              <a:cs typeface="Catamaran Light"/>
              <a:sym typeface="Catamaran Light"/>
            </a:endParaRPr>
          </a:p>
          <a:p>
            <a:pPr marL="457200" lvl="0" indent="-304800" algn="l" rtl="0">
              <a:spcBef>
                <a:spcPts val="0"/>
              </a:spcBef>
              <a:spcAft>
                <a:spcPts val="0"/>
              </a:spcAft>
              <a:buSzPts val="1200"/>
              <a:buFont typeface="Catamaran Light"/>
              <a:buChar char="●"/>
            </a:pPr>
            <a:r>
              <a:rPr lang="en" sz="1200">
                <a:latin typeface="Catamaran Light"/>
                <a:ea typeface="Catamaran Light"/>
                <a:cs typeface="Catamaran Light"/>
                <a:sym typeface="Catamaran Light"/>
              </a:rPr>
              <a:t>Highest durability</a:t>
            </a:r>
            <a:endParaRPr sz="1200">
              <a:latin typeface="Catamaran Light"/>
              <a:ea typeface="Catamaran Light"/>
              <a:cs typeface="Catamaran Light"/>
              <a:sym typeface="Catamaran Light"/>
            </a:endParaRPr>
          </a:p>
          <a:p>
            <a:pPr marL="457200" lvl="0" indent="-304800" algn="l" rtl="0">
              <a:spcBef>
                <a:spcPts val="0"/>
              </a:spcBef>
              <a:spcAft>
                <a:spcPts val="0"/>
              </a:spcAft>
              <a:buSzPts val="1200"/>
              <a:buFont typeface="Catamaran Light"/>
              <a:buChar char="●"/>
            </a:pPr>
            <a:r>
              <a:rPr lang="en" sz="1200">
                <a:latin typeface="Catamaran Light"/>
                <a:ea typeface="Catamaran Light"/>
                <a:cs typeface="Catamaran Light"/>
                <a:sym typeface="Catamaran Light"/>
              </a:rPr>
              <a:t>Precise alignment of arms</a:t>
            </a:r>
            <a:endParaRPr sz="1200">
              <a:latin typeface="Catamaran Light"/>
              <a:ea typeface="Catamaran Light"/>
              <a:cs typeface="Catamaran Light"/>
              <a:sym typeface="Catamaran Light"/>
            </a:endParaRPr>
          </a:p>
          <a:p>
            <a:pPr marL="0" lvl="0" indent="0" algn="l" rtl="0">
              <a:spcBef>
                <a:spcPts val="0"/>
              </a:spcBef>
              <a:spcAft>
                <a:spcPts val="0"/>
              </a:spcAft>
              <a:buNone/>
            </a:pPr>
            <a:endParaRPr sz="1200">
              <a:latin typeface="Catamaran Light"/>
              <a:ea typeface="Catamaran Light"/>
              <a:cs typeface="Catamaran Light"/>
              <a:sym typeface="Catamaran Light"/>
            </a:endParaRPr>
          </a:p>
          <a:p>
            <a:pPr marL="0" lvl="0" indent="0" algn="l" rtl="0">
              <a:spcBef>
                <a:spcPts val="0"/>
              </a:spcBef>
              <a:spcAft>
                <a:spcPts val="0"/>
              </a:spcAft>
              <a:buNone/>
            </a:pPr>
            <a:r>
              <a:rPr lang="en" sz="1200" b="1">
                <a:highlight>
                  <a:srgbClr val="FF0000"/>
                </a:highlight>
                <a:latin typeface="Catamaran"/>
                <a:ea typeface="Catamaran"/>
                <a:cs typeface="Catamaran"/>
                <a:sym typeface="Catamaran"/>
              </a:rPr>
              <a:t>Weaknesses:</a:t>
            </a:r>
            <a:endParaRPr sz="1200" b="1">
              <a:highlight>
                <a:srgbClr val="FF0000"/>
              </a:highlight>
              <a:latin typeface="Catamaran"/>
              <a:ea typeface="Catamaran"/>
              <a:cs typeface="Catamaran"/>
              <a:sym typeface="Catamaran"/>
            </a:endParaRPr>
          </a:p>
          <a:p>
            <a:pPr marL="457200" lvl="0" indent="-304800" algn="l" rtl="0">
              <a:spcBef>
                <a:spcPts val="0"/>
              </a:spcBef>
              <a:spcAft>
                <a:spcPts val="0"/>
              </a:spcAft>
              <a:buSzPts val="1200"/>
              <a:buFont typeface="Catamaran Light"/>
              <a:buChar char="●"/>
            </a:pPr>
            <a:r>
              <a:rPr lang="en" sz="1200">
                <a:latin typeface="Catamaran Light"/>
                <a:ea typeface="Catamaran Light"/>
                <a:cs typeface="Catamaran Light"/>
                <a:sym typeface="Catamaran Light"/>
              </a:rPr>
              <a:t>Assembly of panels is difficult</a:t>
            </a:r>
            <a:endParaRPr sz="1200">
              <a:latin typeface="Catamaran Light"/>
              <a:ea typeface="Catamaran Light"/>
              <a:cs typeface="Catamaran Light"/>
              <a:sym typeface="Catamaran Light"/>
            </a:endParaRPr>
          </a:p>
          <a:p>
            <a:pPr marL="457200" lvl="0" indent="-304800" algn="l" rtl="0">
              <a:spcBef>
                <a:spcPts val="0"/>
              </a:spcBef>
              <a:spcAft>
                <a:spcPts val="0"/>
              </a:spcAft>
              <a:buSzPts val="1200"/>
              <a:buFont typeface="Catamaran Light"/>
              <a:buChar char="●"/>
            </a:pPr>
            <a:r>
              <a:rPr lang="en" sz="1200">
                <a:latin typeface="Catamaran Light"/>
                <a:ea typeface="Catamaran Light"/>
                <a:cs typeface="Catamaran Light"/>
                <a:sym typeface="Catamaran Light"/>
              </a:rPr>
              <a:t>Additional friction increases force required by servo motor</a:t>
            </a:r>
            <a:endParaRPr sz="1200">
              <a:latin typeface="Catamaran Light"/>
              <a:ea typeface="Catamaran Light"/>
              <a:cs typeface="Catamaran Light"/>
              <a:sym typeface="Catamaran Light"/>
            </a:endParaRPr>
          </a:p>
          <a:p>
            <a:pPr marL="0" lvl="0" indent="0" algn="l" rtl="0">
              <a:spcBef>
                <a:spcPts val="0"/>
              </a:spcBef>
              <a:spcAft>
                <a:spcPts val="0"/>
              </a:spcAft>
              <a:buNone/>
            </a:pPr>
            <a:endParaRPr sz="1200">
              <a:latin typeface="Catamaran Light"/>
              <a:ea typeface="Catamaran Light"/>
              <a:cs typeface="Catamaran Light"/>
              <a:sym typeface="Catamaran Light"/>
            </a:endParaRPr>
          </a:p>
          <a:p>
            <a:pPr marL="457200" lvl="0" indent="0" algn="l" rtl="0">
              <a:spcBef>
                <a:spcPts val="0"/>
              </a:spcBef>
              <a:spcAft>
                <a:spcPts val="0"/>
              </a:spcAft>
              <a:buNone/>
            </a:pPr>
            <a:r>
              <a:rPr lang="en" sz="1200" b="1">
                <a:latin typeface="Catamaran"/>
                <a:ea typeface="Catamaran"/>
                <a:cs typeface="Catamaran"/>
                <a:sym typeface="Catamaran"/>
              </a:rPr>
              <a:t>           Rank - 3</a:t>
            </a:r>
            <a:endParaRPr sz="1200" b="1">
              <a:latin typeface="Catamaran"/>
              <a:ea typeface="Catamaran"/>
              <a:cs typeface="Catamaran"/>
              <a:sym typeface="Catamaran"/>
            </a:endParaRPr>
          </a:p>
        </p:txBody>
      </p:sp>
    </p:spTree>
  </p:cSld>
  <p:clrMapOvr>
    <a:masterClrMapping/>
  </p:clrMapOvr>
  <mc:AlternateContent xmlns:mc="http://schemas.openxmlformats.org/markup-compatibility/2006">
    <mc:Choice xmlns:p14="http://schemas.microsoft.com/office/powerpoint/2010/main" Requires="p14">
      <p:transition p14:dur="250" advTm="14000">
        <p:fade/>
      </p:transition>
    </mc:Choice>
    <mc:Fallback>
      <p:transition advTm="14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8"/>
        <p:cNvGrpSpPr/>
        <p:nvPr/>
      </p:nvGrpSpPr>
      <p:grpSpPr>
        <a:xfrm>
          <a:off x="0" y="0"/>
          <a:ext cx="0" cy="0"/>
          <a:chOff x="0" y="0"/>
          <a:chExt cx="0" cy="0"/>
        </a:xfrm>
      </p:grpSpPr>
      <p:sp>
        <p:nvSpPr>
          <p:cNvPr id="299" name="Google Shape;299;p35"/>
          <p:cNvSpPr/>
          <p:nvPr/>
        </p:nvSpPr>
        <p:spPr>
          <a:xfrm>
            <a:off x="6130600" y="1039200"/>
            <a:ext cx="2861700" cy="113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tamaran Light"/>
              <a:ea typeface="Catamaran Light"/>
              <a:cs typeface="Catamaran Light"/>
              <a:sym typeface="Catamaran Light"/>
            </a:endParaRPr>
          </a:p>
        </p:txBody>
      </p:sp>
      <p:sp>
        <p:nvSpPr>
          <p:cNvPr id="300" name="Google Shape;300;p35"/>
          <p:cNvSpPr/>
          <p:nvPr/>
        </p:nvSpPr>
        <p:spPr>
          <a:xfrm>
            <a:off x="1446000" y="31500"/>
            <a:ext cx="62520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Calibri" panose="020F0502020204030204" pitchFamily="34" charset="0"/>
                <a:ea typeface="Livvic"/>
                <a:cs typeface="Calibri" panose="020F0502020204030204" pitchFamily="34" charset="0"/>
                <a:sym typeface="Livvic"/>
              </a:rPr>
              <a:t>Testing Use of Rubber Lining</a:t>
            </a:r>
            <a:endParaRPr dirty="0">
              <a:latin typeface="Calibri" panose="020F0502020204030204" pitchFamily="34" charset="0"/>
              <a:cs typeface="Calibri" panose="020F0502020204030204" pitchFamily="34" charset="0"/>
            </a:endParaRPr>
          </a:p>
        </p:txBody>
      </p:sp>
      <p:pic>
        <p:nvPicPr>
          <p:cNvPr id="301" name="Google Shape;301;p35"/>
          <p:cNvPicPr preferRelativeResize="0"/>
          <p:nvPr/>
        </p:nvPicPr>
        <p:blipFill rotWithShape="1">
          <a:blip r:embed="rId3">
            <a:alphaModFix/>
          </a:blip>
          <a:srcRect t="16497" b="14067"/>
          <a:stretch/>
        </p:blipFill>
        <p:spPr>
          <a:xfrm>
            <a:off x="292641" y="728101"/>
            <a:ext cx="1901408" cy="1760321"/>
          </a:xfrm>
          <a:prstGeom prst="rect">
            <a:avLst/>
          </a:prstGeom>
          <a:noFill/>
          <a:ln w="19050" cap="flat" cmpd="sng">
            <a:solidFill>
              <a:schemeClr val="dk1"/>
            </a:solidFill>
            <a:prstDash val="solid"/>
            <a:round/>
            <a:headEnd type="none" w="sm" len="sm"/>
            <a:tailEnd type="none" w="sm" len="sm"/>
          </a:ln>
        </p:spPr>
      </p:pic>
      <p:pic>
        <p:nvPicPr>
          <p:cNvPr id="302" name="Google Shape;302;p35"/>
          <p:cNvPicPr preferRelativeResize="0"/>
          <p:nvPr/>
        </p:nvPicPr>
        <p:blipFill rotWithShape="1">
          <a:blip r:embed="rId4">
            <a:alphaModFix/>
          </a:blip>
          <a:srcRect t="11602" b="12760"/>
          <a:stretch/>
        </p:blipFill>
        <p:spPr>
          <a:xfrm>
            <a:off x="292650" y="2776475"/>
            <a:ext cx="1901400" cy="1917680"/>
          </a:xfrm>
          <a:prstGeom prst="rect">
            <a:avLst/>
          </a:prstGeom>
          <a:noFill/>
          <a:ln w="19050" cap="flat" cmpd="sng">
            <a:solidFill>
              <a:schemeClr val="dk1"/>
            </a:solidFill>
            <a:prstDash val="solid"/>
            <a:round/>
            <a:headEnd type="none" w="sm" len="sm"/>
            <a:tailEnd type="none" w="sm" len="sm"/>
          </a:ln>
        </p:spPr>
      </p:pic>
      <p:sp>
        <p:nvSpPr>
          <p:cNvPr id="303" name="Google Shape;303;p35"/>
          <p:cNvSpPr/>
          <p:nvPr/>
        </p:nvSpPr>
        <p:spPr>
          <a:xfrm>
            <a:off x="2451925" y="728100"/>
            <a:ext cx="3285600" cy="176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latin typeface="Catamaran"/>
                <a:ea typeface="Catamaran"/>
                <a:cs typeface="Catamaran"/>
                <a:sym typeface="Catamaran"/>
              </a:rPr>
              <a:t>With Rubber</a:t>
            </a:r>
            <a:endParaRPr sz="1300" b="1" dirty="0">
              <a:latin typeface="Catamaran"/>
              <a:ea typeface="Catamaran"/>
              <a:cs typeface="Catamaran"/>
              <a:sym typeface="Catamaran"/>
            </a:endParaRPr>
          </a:p>
          <a:p>
            <a:pPr marL="0" lvl="0" indent="0" algn="l" rtl="0">
              <a:spcBef>
                <a:spcPts val="0"/>
              </a:spcBef>
              <a:spcAft>
                <a:spcPts val="0"/>
              </a:spcAft>
              <a:buNone/>
            </a:pPr>
            <a:r>
              <a:rPr lang="en" sz="1300" b="1" dirty="0">
                <a:highlight>
                  <a:srgbClr val="00FF00"/>
                </a:highlight>
                <a:latin typeface="Catamaran"/>
                <a:ea typeface="Catamaran"/>
                <a:cs typeface="Catamaran"/>
                <a:sym typeface="Catamaran"/>
              </a:rPr>
              <a:t>Strengths:</a:t>
            </a:r>
            <a:endParaRPr sz="1300" b="1" dirty="0">
              <a:highlight>
                <a:srgbClr val="00FF00"/>
              </a:highlight>
              <a:latin typeface="Catamaran"/>
              <a:ea typeface="Catamaran"/>
              <a:cs typeface="Catamaran"/>
              <a:sym typeface="Catamaran"/>
            </a:endParaRPr>
          </a:p>
          <a:p>
            <a:pPr marL="457200" lvl="0" indent="-311150" algn="l" rtl="0">
              <a:spcBef>
                <a:spcPts val="0"/>
              </a:spcBef>
              <a:spcAft>
                <a:spcPts val="0"/>
              </a:spcAft>
              <a:buSzPts val="1300"/>
              <a:buFont typeface="Catamaran Light"/>
              <a:buChar char="●"/>
            </a:pPr>
            <a:r>
              <a:rPr lang="en" sz="1300" dirty="0">
                <a:latin typeface="Catamaran Light"/>
                <a:ea typeface="Catamaran Light"/>
                <a:cs typeface="Catamaran Light"/>
                <a:sym typeface="Catamaran Light"/>
              </a:rPr>
              <a:t>Stronger grip on objects</a:t>
            </a:r>
            <a:endParaRPr sz="1300" dirty="0">
              <a:latin typeface="Catamaran Light"/>
              <a:ea typeface="Catamaran Light"/>
              <a:cs typeface="Catamaran Light"/>
              <a:sym typeface="Catamaran Light"/>
            </a:endParaRPr>
          </a:p>
          <a:p>
            <a:pPr marL="457200" lvl="0" indent="-311150" algn="l" rtl="0">
              <a:spcBef>
                <a:spcPts val="0"/>
              </a:spcBef>
              <a:spcAft>
                <a:spcPts val="0"/>
              </a:spcAft>
              <a:buSzPts val="1300"/>
              <a:buFont typeface="Catamaran Light"/>
              <a:buChar char="●"/>
            </a:pPr>
            <a:r>
              <a:rPr lang="en" sz="1300" dirty="0">
                <a:latin typeface="Catamaran Light"/>
                <a:ea typeface="Catamaran Light"/>
                <a:cs typeface="Catamaran Light"/>
                <a:sym typeface="Catamaran Light"/>
              </a:rPr>
              <a:t>Less force required from servo </a:t>
            </a:r>
          </a:p>
          <a:p>
            <a:pPr marL="146050" lvl="0" algn="l" rtl="0">
              <a:spcBef>
                <a:spcPts val="0"/>
              </a:spcBef>
              <a:spcAft>
                <a:spcPts val="0"/>
              </a:spcAft>
              <a:buSzPts val="1300"/>
            </a:pPr>
            <a:endParaRPr sz="1300" dirty="0">
              <a:latin typeface="Catamaran Light"/>
              <a:ea typeface="Catamaran Light"/>
              <a:cs typeface="Catamaran Light"/>
              <a:sym typeface="Catamaran Light"/>
            </a:endParaRPr>
          </a:p>
          <a:p>
            <a:pPr marL="0" lvl="0" indent="0" algn="l" rtl="0">
              <a:spcBef>
                <a:spcPts val="0"/>
              </a:spcBef>
              <a:spcAft>
                <a:spcPts val="0"/>
              </a:spcAft>
              <a:buNone/>
            </a:pPr>
            <a:r>
              <a:rPr lang="en" sz="1300" b="1" dirty="0">
                <a:highlight>
                  <a:srgbClr val="FF0000"/>
                </a:highlight>
                <a:latin typeface="Catamaran"/>
                <a:ea typeface="Catamaran"/>
                <a:cs typeface="Catamaran"/>
                <a:sym typeface="Catamaran"/>
              </a:rPr>
              <a:t>Weaknesses:</a:t>
            </a:r>
            <a:endParaRPr sz="1300" b="1" dirty="0">
              <a:highlight>
                <a:srgbClr val="FF0000"/>
              </a:highlight>
              <a:latin typeface="Catamaran"/>
              <a:ea typeface="Catamaran"/>
              <a:cs typeface="Catamaran"/>
              <a:sym typeface="Catamaran"/>
            </a:endParaRPr>
          </a:p>
          <a:p>
            <a:pPr marL="457200" lvl="0" indent="-311150" algn="l" rtl="0">
              <a:spcBef>
                <a:spcPts val="0"/>
              </a:spcBef>
              <a:spcAft>
                <a:spcPts val="0"/>
              </a:spcAft>
              <a:buSzPts val="1300"/>
              <a:buFont typeface="Catamaran Light"/>
              <a:buChar char="●"/>
            </a:pPr>
            <a:r>
              <a:rPr lang="en" sz="1300" dirty="0">
                <a:latin typeface="Catamaran Light"/>
                <a:ea typeface="Catamaran Light"/>
                <a:cs typeface="Catamaran Light"/>
                <a:sym typeface="Catamaran Light"/>
              </a:rPr>
              <a:t>Can disrupt alignment of claw arms</a:t>
            </a:r>
            <a:endParaRPr sz="1300" dirty="0">
              <a:latin typeface="Catamaran Light"/>
              <a:ea typeface="Catamaran Light"/>
              <a:cs typeface="Catamaran Light"/>
              <a:sym typeface="Catamaran Light"/>
            </a:endParaRPr>
          </a:p>
          <a:p>
            <a:pPr marL="457200" lvl="0" indent="-311150" algn="l" rtl="0">
              <a:spcBef>
                <a:spcPts val="0"/>
              </a:spcBef>
              <a:spcAft>
                <a:spcPts val="0"/>
              </a:spcAft>
              <a:buSzPts val="1300"/>
              <a:buFont typeface="Catamaran Light"/>
              <a:buChar char="●"/>
            </a:pPr>
            <a:r>
              <a:rPr lang="en" sz="1300" dirty="0">
                <a:latin typeface="Catamaran Light"/>
                <a:ea typeface="Catamaran Light"/>
                <a:cs typeface="Catamaran Light"/>
                <a:sym typeface="Catamaran Light"/>
              </a:rPr>
              <a:t>Can get caught on the ground</a:t>
            </a:r>
            <a:endParaRPr sz="1300" dirty="0">
              <a:latin typeface="Catamaran Light"/>
              <a:ea typeface="Catamaran Light"/>
              <a:cs typeface="Catamaran Light"/>
              <a:sym typeface="Catamaran Light"/>
            </a:endParaRPr>
          </a:p>
        </p:txBody>
      </p:sp>
      <p:sp>
        <p:nvSpPr>
          <p:cNvPr id="304" name="Google Shape;304;p35"/>
          <p:cNvSpPr/>
          <p:nvPr/>
        </p:nvSpPr>
        <p:spPr>
          <a:xfrm>
            <a:off x="2451925" y="2782200"/>
            <a:ext cx="3285600" cy="191195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latin typeface="Catamaran"/>
                <a:ea typeface="Catamaran"/>
                <a:cs typeface="Catamaran"/>
                <a:sym typeface="Catamaran"/>
              </a:rPr>
              <a:t>Without Rubber</a:t>
            </a:r>
            <a:endParaRPr sz="1300" b="1" dirty="0">
              <a:latin typeface="Catamaran"/>
              <a:ea typeface="Catamaran"/>
              <a:cs typeface="Catamaran"/>
              <a:sym typeface="Catamaran"/>
            </a:endParaRPr>
          </a:p>
          <a:p>
            <a:pPr marL="0" lvl="0" indent="0" algn="l" rtl="0">
              <a:spcBef>
                <a:spcPts val="0"/>
              </a:spcBef>
              <a:spcAft>
                <a:spcPts val="0"/>
              </a:spcAft>
              <a:buNone/>
            </a:pPr>
            <a:r>
              <a:rPr lang="en" sz="1300" b="1" dirty="0">
                <a:highlight>
                  <a:srgbClr val="00FF00"/>
                </a:highlight>
                <a:latin typeface="Catamaran"/>
                <a:ea typeface="Catamaran"/>
                <a:cs typeface="Catamaran"/>
                <a:sym typeface="Catamaran"/>
              </a:rPr>
              <a:t>Strengths:</a:t>
            </a:r>
            <a:endParaRPr sz="1300" b="1" dirty="0">
              <a:highlight>
                <a:srgbClr val="00FF00"/>
              </a:highlight>
              <a:latin typeface="Catamaran"/>
              <a:ea typeface="Catamaran"/>
              <a:cs typeface="Catamaran"/>
              <a:sym typeface="Catamaran"/>
            </a:endParaRPr>
          </a:p>
          <a:p>
            <a:pPr marL="457200" lvl="0" indent="-311150" algn="l" rtl="0">
              <a:spcBef>
                <a:spcPts val="0"/>
              </a:spcBef>
              <a:spcAft>
                <a:spcPts val="0"/>
              </a:spcAft>
              <a:buSzPts val="1300"/>
              <a:buFont typeface="Catamaran Light"/>
              <a:buChar char="●"/>
            </a:pPr>
            <a:r>
              <a:rPr lang="en" sz="1300" dirty="0">
                <a:latin typeface="Catamaran Light"/>
                <a:ea typeface="Catamaran Light"/>
                <a:cs typeface="Catamaran Light"/>
                <a:sym typeface="Catamaran Light"/>
              </a:rPr>
              <a:t>Can scoop objects by smoothly    sliding against the ground</a:t>
            </a:r>
          </a:p>
          <a:p>
            <a:pPr marL="146050" lvl="0" algn="l" rtl="0">
              <a:spcBef>
                <a:spcPts val="0"/>
              </a:spcBef>
              <a:spcAft>
                <a:spcPts val="0"/>
              </a:spcAft>
              <a:buSzPts val="1300"/>
            </a:pPr>
            <a:endParaRPr sz="1300" dirty="0">
              <a:latin typeface="Catamaran Light"/>
              <a:ea typeface="Catamaran Light"/>
              <a:cs typeface="Catamaran Light"/>
              <a:sym typeface="Catamaran Light"/>
            </a:endParaRPr>
          </a:p>
          <a:p>
            <a:pPr marL="0" lvl="0" indent="0" algn="l" rtl="0">
              <a:spcBef>
                <a:spcPts val="0"/>
              </a:spcBef>
              <a:spcAft>
                <a:spcPts val="0"/>
              </a:spcAft>
              <a:buNone/>
            </a:pPr>
            <a:r>
              <a:rPr lang="en" sz="1300" b="1" dirty="0">
                <a:highlight>
                  <a:srgbClr val="FF0000"/>
                </a:highlight>
                <a:latin typeface="Catamaran"/>
                <a:ea typeface="Catamaran"/>
                <a:cs typeface="Catamaran"/>
                <a:sym typeface="Catamaran"/>
              </a:rPr>
              <a:t>Weaknesses:</a:t>
            </a:r>
            <a:endParaRPr sz="1300" b="1" dirty="0">
              <a:highlight>
                <a:srgbClr val="FF0000"/>
              </a:highlight>
              <a:latin typeface="Catamaran"/>
              <a:ea typeface="Catamaran"/>
              <a:cs typeface="Catamaran"/>
              <a:sym typeface="Catamaran"/>
            </a:endParaRPr>
          </a:p>
          <a:p>
            <a:pPr marL="457200" lvl="0" indent="-311150" algn="l" rtl="0">
              <a:spcBef>
                <a:spcPts val="0"/>
              </a:spcBef>
              <a:spcAft>
                <a:spcPts val="0"/>
              </a:spcAft>
              <a:buSzPts val="1300"/>
              <a:buFont typeface="Catamaran Light"/>
              <a:buChar char="●"/>
            </a:pPr>
            <a:r>
              <a:rPr lang="en" sz="1300" dirty="0">
                <a:latin typeface="Catamaran Light"/>
                <a:ea typeface="Catamaran Light"/>
                <a:cs typeface="Catamaran Light"/>
                <a:sym typeface="Catamaran Light"/>
              </a:rPr>
              <a:t>Cannot hold heavier objects with       low coefficients of friction</a:t>
            </a:r>
            <a:endParaRPr sz="1300" dirty="0">
              <a:latin typeface="Catamaran Light"/>
              <a:ea typeface="Catamaran Light"/>
              <a:cs typeface="Catamaran Light"/>
              <a:sym typeface="Catamaran Light"/>
            </a:endParaRPr>
          </a:p>
          <a:p>
            <a:pPr marL="457200" lvl="0" indent="-311150" algn="l" rtl="0">
              <a:spcBef>
                <a:spcPts val="0"/>
              </a:spcBef>
              <a:spcAft>
                <a:spcPts val="0"/>
              </a:spcAft>
              <a:buSzPts val="1300"/>
              <a:buFont typeface="Catamaran Light"/>
              <a:buChar char="●"/>
            </a:pPr>
            <a:r>
              <a:rPr lang="en" sz="1300" dirty="0">
                <a:latin typeface="Catamaran Light"/>
                <a:ea typeface="Catamaran Light"/>
                <a:cs typeface="Catamaran Light"/>
                <a:sym typeface="Catamaran Light"/>
              </a:rPr>
              <a:t>More force needed from servo </a:t>
            </a:r>
            <a:endParaRPr sz="1300" b="1" dirty="0">
              <a:latin typeface="Catamaran"/>
              <a:ea typeface="Catamaran"/>
              <a:cs typeface="Catamaran"/>
              <a:sym typeface="Catamaran"/>
            </a:endParaRPr>
          </a:p>
        </p:txBody>
      </p:sp>
      <p:sp>
        <p:nvSpPr>
          <p:cNvPr id="305" name="Google Shape;305;p35"/>
          <p:cNvSpPr/>
          <p:nvPr/>
        </p:nvSpPr>
        <p:spPr>
          <a:xfrm>
            <a:off x="5487650" y="1306200"/>
            <a:ext cx="997500" cy="604200"/>
          </a:xfrm>
          <a:prstGeom prst="rightArrow">
            <a:avLst>
              <a:gd name="adj1" fmla="val 50000"/>
              <a:gd name="adj2" fmla="val 50000"/>
            </a:avLst>
          </a:prstGeom>
          <a:solidFill>
            <a:srgbClr val="9E9E9E"/>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Light"/>
              <a:ea typeface="Catamaran Light"/>
              <a:cs typeface="Catamaran Light"/>
              <a:sym typeface="Catamaran Light"/>
            </a:endParaRPr>
          </a:p>
        </p:txBody>
      </p:sp>
      <p:sp>
        <p:nvSpPr>
          <p:cNvPr id="306" name="Google Shape;306;p35"/>
          <p:cNvSpPr/>
          <p:nvPr/>
        </p:nvSpPr>
        <p:spPr>
          <a:xfrm>
            <a:off x="6130600" y="3069300"/>
            <a:ext cx="2861700" cy="134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tamaran Light"/>
              <a:ea typeface="Catamaran Light"/>
              <a:cs typeface="Catamaran Light"/>
              <a:sym typeface="Catamaran Light"/>
            </a:endParaRPr>
          </a:p>
        </p:txBody>
      </p:sp>
      <p:sp>
        <p:nvSpPr>
          <p:cNvPr id="307" name="Google Shape;307;p35"/>
          <p:cNvSpPr txBox="1"/>
          <p:nvPr/>
        </p:nvSpPr>
        <p:spPr>
          <a:xfrm>
            <a:off x="6524025" y="1084925"/>
            <a:ext cx="2468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tamaran"/>
                <a:ea typeface="Catamaran"/>
                <a:cs typeface="Catamaran"/>
                <a:sym typeface="Catamaran"/>
              </a:rPr>
              <a:t>Conclusion: Ideal for Round 1</a:t>
            </a:r>
            <a:endParaRPr>
              <a:latin typeface="Catamaran Light"/>
              <a:ea typeface="Catamaran Light"/>
              <a:cs typeface="Catamaran Light"/>
              <a:sym typeface="Catamaran Light"/>
            </a:endParaRPr>
          </a:p>
          <a:p>
            <a:pPr marL="0" lvl="0" indent="0" algn="l" rtl="0">
              <a:spcBef>
                <a:spcPts val="0"/>
              </a:spcBef>
              <a:spcAft>
                <a:spcPts val="0"/>
              </a:spcAft>
              <a:buNone/>
            </a:pPr>
            <a:r>
              <a:rPr lang="en">
                <a:latin typeface="Catamaran Light"/>
                <a:ea typeface="Catamaran Light"/>
                <a:cs typeface="Catamaran Light"/>
                <a:sym typeface="Catamaran Light"/>
              </a:rPr>
              <a:t>Increased friction improves chances of retrieving a wide variety of objects</a:t>
            </a:r>
            <a:endParaRPr/>
          </a:p>
        </p:txBody>
      </p:sp>
      <p:sp>
        <p:nvSpPr>
          <p:cNvPr id="308" name="Google Shape;308;p35"/>
          <p:cNvSpPr txBox="1"/>
          <p:nvPr/>
        </p:nvSpPr>
        <p:spPr>
          <a:xfrm>
            <a:off x="6524025" y="3212108"/>
            <a:ext cx="24684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Catamaran"/>
                <a:ea typeface="Catamaran"/>
                <a:cs typeface="Catamaran"/>
                <a:sym typeface="Catamaran"/>
              </a:rPr>
              <a:t>Conclusion: Ideal for Round 2</a:t>
            </a:r>
            <a:endParaRPr b="1" dirty="0">
              <a:latin typeface="Catamaran"/>
              <a:ea typeface="Catamaran"/>
              <a:cs typeface="Catamaran"/>
              <a:sym typeface="Catamaran"/>
            </a:endParaRPr>
          </a:p>
          <a:p>
            <a:pPr marL="0" lvl="0" indent="0" algn="l" rtl="0">
              <a:spcBef>
                <a:spcPts val="0"/>
              </a:spcBef>
              <a:spcAft>
                <a:spcPts val="0"/>
              </a:spcAft>
              <a:buNone/>
            </a:pPr>
            <a:r>
              <a:rPr lang="en" dirty="0">
                <a:latin typeface="Catamaran Light"/>
                <a:ea typeface="Catamaran Light"/>
                <a:cs typeface="Catamaran Light"/>
                <a:sym typeface="Catamaran Light"/>
              </a:rPr>
              <a:t>Aluminum edges can scoop along the floor and retrieve multiple objects</a:t>
            </a:r>
            <a:endParaRPr dirty="0"/>
          </a:p>
        </p:txBody>
      </p:sp>
      <p:sp>
        <p:nvSpPr>
          <p:cNvPr id="309" name="Google Shape;309;p35"/>
          <p:cNvSpPr/>
          <p:nvPr/>
        </p:nvSpPr>
        <p:spPr>
          <a:xfrm>
            <a:off x="5487650" y="3433213"/>
            <a:ext cx="997500" cy="604200"/>
          </a:xfrm>
          <a:prstGeom prst="rightArrow">
            <a:avLst>
              <a:gd name="adj1" fmla="val 50000"/>
              <a:gd name="adj2" fmla="val 50000"/>
            </a:avLst>
          </a:prstGeom>
          <a:solidFill>
            <a:srgbClr val="9E9E9E"/>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p14:dur="250" advTm="18000">
        <p:fade/>
      </p:transition>
    </mc:Choice>
    <mc:Fallback>
      <p:transition advTm="1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3"/>
        <p:cNvGrpSpPr/>
        <p:nvPr/>
      </p:nvGrpSpPr>
      <p:grpSpPr>
        <a:xfrm>
          <a:off x="0" y="0"/>
          <a:ext cx="0" cy="0"/>
          <a:chOff x="0" y="0"/>
          <a:chExt cx="0" cy="0"/>
        </a:xfrm>
      </p:grpSpPr>
      <p:sp>
        <p:nvSpPr>
          <p:cNvPr id="314" name="Google Shape;314;p36"/>
          <p:cNvSpPr/>
          <p:nvPr/>
        </p:nvSpPr>
        <p:spPr>
          <a:xfrm>
            <a:off x="1041150" y="73575"/>
            <a:ext cx="70617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Calibri" panose="020F0502020204030204" pitchFamily="34" charset="0"/>
                <a:ea typeface="Livvic"/>
                <a:cs typeface="Calibri" panose="020F0502020204030204" pitchFamily="34" charset="0"/>
                <a:sym typeface="Livvic"/>
              </a:rPr>
              <a:t>Testing Round 2 Specialized Claw</a:t>
            </a:r>
            <a:endParaRPr dirty="0">
              <a:latin typeface="Calibri" panose="020F0502020204030204" pitchFamily="34" charset="0"/>
              <a:cs typeface="Calibri" panose="020F0502020204030204" pitchFamily="34" charset="0"/>
            </a:endParaRPr>
          </a:p>
        </p:txBody>
      </p:sp>
      <p:pic>
        <p:nvPicPr>
          <p:cNvPr id="315" name="Google Shape;315;p36"/>
          <p:cNvPicPr preferRelativeResize="0"/>
          <p:nvPr/>
        </p:nvPicPr>
        <p:blipFill rotWithShape="1">
          <a:blip r:embed="rId3">
            <a:alphaModFix/>
          </a:blip>
          <a:srcRect l="23870" t="16503" r="11404" b="32117"/>
          <a:stretch/>
        </p:blipFill>
        <p:spPr>
          <a:xfrm>
            <a:off x="4831744" y="814775"/>
            <a:ext cx="3742223" cy="3960603"/>
          </a:xfrm>
          <a:prstGeom prst="rect">
            <a:avLst/>
          </a:prstGeom>
          <a:noFill/>
          <a:ln>
            <a:noFill/>
          </a:ln>
        </p:spPr>
      </p:pic>
      <p:sp>
        <p:nvSpPr>
          <p:cNvPr id="316" name="Google Shape;316;p36"/>
          <p:cNvSpPr/>
          <p:nvPr/>
        </p:nvSpPr>
        <p:spPr>
          <a:xfrm>
            <a:off x="570025" y="820775"/>
            <a:ext cx="3881400" cy="394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dirty="0">
                <a:latin typeface="Catamaran"/>
                <a:ea typeface="Catamaran"/>
                <a:cs typeface="Catamaran"/>
                <a:sym typeface="Catamaran"/>
              </a:rPr>
              <a:t>Test Notes:</a:t>
            </a:r>
            <a:endParaRPr b="1" dirty="0">
              <a:latin typeface="Catamaran"/>
              <a:ea typeface="Catamaran"/>
              <a:cs typeface="Catamaran"/>
              <a:sym typeface="Catamaran"/>
            </a:endParaRPr>
          </a:p>
          <a:p>
            <a:pPr marL="457200" lvl="0" indent="-317500" algn="l" rtl="0">
              <a:lnSpc>
                <a:spcPct val="115000"/>
              </a:lnSpc>
              <a:spcBef>
                <a:spcPts val="0"/>
              </a:spcBef>
              <a:spcAft>
                <a:spcPts val="0"/>
              </a:spcAft>
              <a:buSzPts val="1400"/>
              <a:buFont typeface="Catamaran Light"/>
              <a:buChar char="●"/>
            </a:pPr>
            <a:r>
              <a:rPr lang="en" dirty="0">
                <a:latin typeface="Catamaran Light"/>
                <a:ea typeface="Catamaran Light"/>
                <a:cs typeface="Catamaran Light"/>
                <a:sym typeface="Catamaran Light"/>
              </a:rPr>
              <a:t>We tested a larger claw arm tailored for bulk objects Round 2</a:t>
            </a:r>
          </a:p>
          <a:p>
            <a:pPr marL="457200" lvl="0" indent="-317500" algn="l" rtl="0">
              <a:lnSpc>
                <a:spcPct val="115000"/>
              </a:lnSpc>
              <a:spcBef>
                <a:spcPts val="0"/>
              </a:spcBef>
              <a:spcAft>
                <a:spcPts val="0"/>
              </a:spcAft>
              <a:buSzPts val="1400"/>
              <a:buFont typeface="Catamaran Light"/>
              <a:buChar char="●"/>
            </a:pPr>
            <a:r>
              <a:rPr lang="en" dirty="0">
                <a:latin typeface="Catamaran Light"/>
                <a:ea typeface="Catamaran Light"/>
                <a:cs typeface="Catamaran Light"/>
                <a:sym typeface="Catamaran Light"/>
              </a:rPr>
              <a:t>The imprecise cuts in the metal prevent an equal force distribution, causing a few cubes to slip out of the claw arm</a:t>
            </a:r>
          </a:p>
          <a:p>
            <a:pPr marL="457200" lvl="0" indent="-317500" algn="l" rtl="0">
              <a:lnSpc>
                <a:spcPct val="115000"/>
              </a:lnSpc>
              <a:spcBef>
                <a:spcPts val="0"/>
              </a:spcBef>
              <a:spcAft>
                <a:spcPts val="0"/>
              </a:spcAft>
              <a:buSzPts val="1400"/>
              <a:buFont typeface="Catamaran Light"/>
              <a:buChar char="●"/>
            </a:pPr>
            <a:r>
              <a:rPr lang="en" dirty="0">
                <a:latin typeface="Catamaran Light"/>
                <a:ea typeface="Catamaran Light"/>
                <a:cs typeface="Catamaran Light"/>
                <a:sym typeface="Catamaran Light"/>
              </a:rPr>
              <a:t>Our solution was using popsicle sticks to extend the claw</a:t>
            </a:r>
            <a:endParaRPr dirty="0">
              <a:latin typeface="Catamaran Light"/>
              <a:ea typeface="Catamaran Light"/>
              <a:cs typeface="Catamaran Light"/>
              <a:sym typeface="Catamaran Light"/>
            </a:endParaRPr>
          </a:p>
        </p:txBody>
      </p:sp>
      <p:sp>
        <p:nvSpPr>
          <p:cNvPr id="317" name="Google Shape;317;p36"/>
          <p:cNvSpPr/>
          <p:nvPr/>
        </p:nvSpPr>
        <p:spPr>
          <a:xfrm>
            <a:off x="4955100" y="4308475"/>
            <a:ext cx="2688300" cy="381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tamaran"/>
                <a:ea typeface="Catamaran"/>
                <a:cs typeface="Catamaran"/>
                <a:sym typeface="Catamaran"/>
              </a:rPr>
              <a:t>Larger Claw Arm Attachments</a:t>
            </a:r>
            <a:endParaRPr b="1">
              <a:latin typeface="Catamaran"/>
              <a:ea typeface="Catamaran"/>
              <a:cs typeface="Catamaran"/>
              <a:sym typeface="Catamaran"/>
            </a:endParaRPr>
          </a:p>
        </p:txBody>
      </p:sp>
      <p:cxnSp>
        <p:nvCxnSpPr>
          <p:cNvPr id="318" name="Google Shape;318;p36"/>
          <p:cNvCxnSpPr>
            <a:stCxn id="317" idx="0"/>
          </p:cNvCxnSpPr>
          <p:nvPr/>
        </p:nvCxnSpPr>
        <p:spPr>
          <a:xfrm rot="10800000">
            <a:off x="6193350" y="3454375"/>
            <a:ext cx="105900" cy="854100"/>
          </a:xfrm>
          <a:prstGeom prst="straightConnector1">
            <a:avLst/>
          </a:prstGeom>
          <a:noFill/>
          <a:ln w="38100" cap="flat" cmpd="sng">
            <a:solidFill>
              <a:srgbClr val="00FFFF"/>
            </a:solidFill>
            <a:prstDash val="solid"/>
            <a:round/>
            <a:headEnd type="none" w="med" len="med"/>
            <a:tailEnd type="oval" w="med" len="med"/>
          </a:ln>
        </p:spPr>
      </p:cxnSp>
      <p:cxnSp>
        <p:nvCxnSpPr>
          <p:cNvPr id="319" name="Google Shape;319;p36"/>
          <p:cNvCxnSpPr>
            <a:stCxn id="317" idx="0"/>
          </p:cNvCxnSpPr>
          <p:nvPr/>
        </p:nvCxnSpPr>
        <p:spPr>
          <a:xfrm rot="10800000" flipH="1">
            <a:off x="6299250" y="3655375"/>
            <a:ext cx="1460400" cy="653100"/>
          </a:xfrm>
          <a:prstGeom prst="straightConnector1">
            <a:avLst/>
          </a:prstGeom>
          <a:noFill/>
          <a:ln w="38100" cap="flat" cmpd="sng">
            <a:solidFill>
              <a:srgbClr val="00FFFF"/>
            </a:solidFill>
            <a:prstDash val="solid"/>
            <a:round/>
            <a:headEnd type="none" w="med" len="med"/>
            <a:tailEnd type="oval" w="med" len="med"/>
          </a:ln>
        </p:spPr>
      </p:cxnSp>
    </p:spTree>
  </p:cSld>
  <p:clrMapOvr>
    <a:masterClrMapping/>
  </p:clrMapOvr>
  <mc:AlternateContent xmlns:mc="http://schemas.openxmlformats.org/markup-compatibility/2006">
    <mc:Choice xmlns:p14="http://schemas.microsoft.com/office/powerpoint/2010/main" Requires="p14">
      <p:transition p14:dur="250" advTm="12000">
        <p:fade/>
      </p:transition>
    </mc:Choice>
    <mc:Fallback>
      <p:transition advTm="1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p:nvPr/>
        </p:nvSpPr>
        <p:spPr>
          <a:xfrm flipH="1">
            <a:off x="0" y="0"/>
            <a:ext cx="9144000" cy="5143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2"/>
                </a:solidFill>
                <a:latin typeface="Livvic"/>
                <a:ea typeface="Livvic"/>
                <a:cs typeface="Livvic"/>
                <a:sym typeface="Livvic"/>
              </a:rPr>
              <a:t>Prototypes &amp; Concept Evaluation </a:t>
            </a:r>
            <a:endParaRPr sz="2800" b="1">
              <a:solidFill>
                <a:schemeClr val="accent2"/>
              </a:solidFill>
              <a:latin typeface="Livvic"/>
              <a:ea typeface="Livvic"/>
              <a:cs typeface="Livvic"/>
              <a:sym typeface="Livvic"/>
            </a:endParaRPr>
          </a:p>
        </p:txBody>
      </p:sp>
      <p:sp>
        <p:nvSpPr>
          <p:cNvPr id="325" name="Google Shape;325;p37"/>
          <p:cNvSpPr/>
          <p:nvPr/>
        </p:nvSpPr>
        <p:spPr>
          <a:xfrm flipH="1">
            <a:off x="0" y="0"/>
            <a:ext cx="9144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Calibri" panose="020F0502020204030204" pitchFamily="34" charset="0"/>
                <a:ea typeface="Livvic"/>
                <a:cs typeface="Calibri" panose="020F0502020204030204" pitchFamily="34" charset="0"/>
                <a:sym typeface="Livvic"/>
              </a:rPr>
              <a:t>Risks, Experiments </a:t>
            </a:r>
            <a:endParaRPr sz="3200" b="1" dirty="0">
              <a:solidFill>
                <a:schemeClr val="lt1"/>
              </a:solidFill>
              <a:latin typeface="Calibri" panose="020F0502020204030204" pitchFamily="34" charset="0"/>
              <a:ea typeface="Livvic"/>
              <a:cs typeface="Calibri" panose="020F0502020204030204" pitchFamily="34" charset="0"/>
              <a:sym typeface="Livvic"/>
            </a:endParaRPr>
          </a:p>
          <a:p>
            <a:pPr marL="0" lvl="0" indent="0" algn="ctr" rtl="0">
              <a:spcBef>
                <a:spcPts val="0"/>
              </a:spcBef>
              <a:spcAft>
                <a:spcPts val="0"/>
              </a:spcAft>
              <a:buNone/>
            </a:pPr>
            <a:r>
              <a:rPr lang="en" sz="3200" b="1" dirty="0">
                <a:solidFill>
                  <a:schemeClr val="lt1"/>
                </a:solidFill>
                <a:latin typeface="Calibri" panose="020F0502020204030204" pitchFamily="34" charset="0"/>
                <a:ea typeface="Livvic"/>
                <a:cs typeface="Calibri" panose="020F0502020204030204" pitchFamily="34" charset="0"/>
                <a:sym typeface="Livvic"/>
              </a:rPr>
              <a:t>&amp; Concept Selection</a:t>
            </a:r>
            <a:endParaRPr sz="3200" b="1" dirty="0">
              <a:solidFill>
                <a:schemeClr val="lt1"/>
              </a:solidFill>
              <a:latin typeface="Calibri" panose="020F0502020204030204" pitchFamily="34" charset="0"/>
              <a:ea typeface="Livvic"/>
              <a:cs typeface="Calibri" panose="020F0502020204030204" pitchFamily="34" charset="0"/>
              <a:sym typeface="Livvic"/>
            </a:endParaRPr>
          </a:p>
        </p:txBody>
      </p:sp>
      <p:sp>
        <p:nvSpPr>
          <p:cNvPr id="326" name="Google Shape;326;p37"/>
          <p:cNvSpPr/>
          <p:nvPr/>
        </p:nvSpPr>
        <p:spPr>
          <a:xfrm>
            <a:off x="8253500" y="96400"/>
            <a:ext cx="791700" cy="76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Livvic"/>
                <a:ea typeface="Livvic"/>
                <a:cs typeface="Livvic"/>
                <a:sym typeface="Livvic"/>
              </a:rPr>
              <a:t>04</a:t>
            </a:r>
            <a:endParaRPr>
              <a:solidFill>
                <a:schemeClr val="lt1"/>
              </a:solidFill>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p14:dur="250" advTm="1500">
        <p:fade/>
      </p:transition>
    </mc:Choice>
    <mc:Fallback>
      <p:transition advTm="15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graphicFrame>
        <p:nvGraphicFramePr>
          <p:cNvPr id="331" name="Google Shape;331;p38"/>
          <p:cNvGraphicFramePr/>
          <p:nvPr/>
        </p:nvGraphicFramePr>
        <p:xfrm>
          <a:off x="221088" y="182513"/>
          <a:ext cx="8701825" cy="4801400"/>
        </p:xfrm>
        <a:graphic>
          <a:graphicData uri="http://schemas.openxmlformats.org/drawingml/2006/table">
            <a:tbl>
              <a:tblPr>
                <a:noFill/>
                <a:tableStyleId>{35D057A0-4FC1-4008-8A5E-405BA9ACA664}</a:tableStyleId>
              </a:tblPr>
              <a:tblGrid>
                <a:gridCol w="3005875">
                  <a:extLst>
                    <a:ext uri="{9D8B030D-6E8A-4147-A177-3AD203B41FA5}">
                      <a16:colId xmlns:a16="http://schemas.microsoft.com/office/drawing/2014/main" val="20000"/>
                    </a:ext>
                  </a:extLst>
                </a:gridCol>
                <a:gridCol w="1651475">
                  <a:extLst>
                    <a:ext uri="{9D8B030D-6E8A-4147-A177-3AD203B41FA5}">
                      <a16:colId xmlns:a16="http://schemas.microsoft.com/office/drawing/2014/main" val="20001"/>
                    </a:ext>
                  </a:extLst>
                </a:gridCol>
                <a:gridCol w="745775">
                  <a:extLst>
                    <a:ext uri="{9D8B030D-6E8A-4147-A177-3AD203B41FA5}">
                      <a16:colId xmlns:a16="http://schemas.microsoft.com/office/drawing/2014/main" val="20002"/>
                    </a:ext>
                  </a:extLst>
                </a:gridCol>
                <a:gridCol w="3298700">
                  <a:extLst>
                    <a:ext uri="{9D8B030D-6E8A-4147-A177-3AD203B41FA5}">
                      <a16:colId xmlns:a16="http://schemas.microsoft.com/office/drawing/2014/main" val="20003"/>
                    </a:ext>
                  </a:extLst>
                </a:gridCol>
              </a:tblGrid>
              <a:tr h="294450">
                <a:tc gridSpan="4">
                  <a:txBody>
                    <a:bodyPr/>
                    <a:lstStyle/>
                    <a:p>
                      <a:pPr marL="0" lvl="0" indent="0" algn="ctr" rtl="0">
                        <a:spcBef>
                          <a:spcPts val="0"/>
                        </a:spcBef>
                        <a:spcAft>
                          <a:spcPts val="0"/>
                        </a:spcAft>
                        <a:buNone/>
                      </a:pPr>
                      <a:r>
                        <a:rPr lang="en" sz="1200" b="1">
                          <a:solidFill>
                            <a:srgbClr val="FFFFFF"/>
                          </a:solidFill>
                          <a:latin typeface="Livvic"/>
                          <a:ea typeface="Livvic"/>
                          <a:cs typeface="Livvic"/>
                          <a:sym typeface="Livvic"/>
                        </a:rPr>
                        <a:t>Risk Register</a:t>
                      </a:r>
                      <a:endParaRPr sz="1200" b="1">
                        <a:solidFill>
                          <a:srgbClr val="FFFFFF"/>
                        </a:solidFill>
                        <a:latin typeface="Livvic"/>
                        <a:ea typeface="Livvic"/>
                        <a:cs typeface="Livvic"/>
                        <a:sym typeface="Livvic"/>
                      </a:endParaRPr>
                    </a:p>
                  </a:txBody>
                  <a:tcPr marL="63500" marR="63500" marT="63500" marB="63500">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450">
                <a:tc>
                  <a:txBody>
                    <a:bodyPr/>
                    <a:lstStyle/>
                    <a:p>
                      <a:pPr marL="0" lvl="0" indent="0" algn="ctr" rtl="0">
                        <a:spcBef>
                          <a:spcPts val="0"/>
                        </a:spcBef>
                        <a:spcAft>
                          <a:spcPts val="0"/>
                        </a:spcAft>
                        <a:buNone/>
                      </a:pPr>
                      <a:r>
                        <a:rPr lang="en" sz="1200" b="1">
                          <a:solidFill>
                            <a:srgbClr val="FFFFFF"/>
                          </a:solidFill>
                          <a:latin typeface="Livvic"/>
                          <a:ea typeface="Livvic"/>
                          <a:cs typeface="Livvic"/>
                          <a:sym typeface="Livvic"/>
                        </a:rPr>
                        <a:t>Risk</a:t>
                      </a:r>
                      <a:endParaRPr sz="1200" b="1">
                        <a:solidFill>
                          <a:srgbClr val="FFFFFF"/>
                        </a:solidFill>
                        <a:latin typeface="Livvic"/>
                        <a:ea typeface="Livvic"/>
                        <a:cs typeface="Livvic"/>
                        <a:sym typeface="Livvic"/>
                      </a:endParaRPr>
                    </a:p>
                  </a:txBody>
                  <a:tcPr marL="63500" marR="63500" marT="63500" marB="63500">
                    <a:solidFill>
                      <a:schemeClr val="dk2"/>
                    </a:solidFill>
                  </a:tcPr>
                </a:tc>
                <a:tc>
                  <a:txBody>
                    <a:bodyPr/>
                    <a:lstStyle/>
                    <a:p>
                      <a:pPr marL="0" lvl="0" indent="0" algn="ctr" rtl="0">
                        <a:spcBef>
                          <a:spcPts val="0"/>
                        </a:spcBef>
                        <a:spcAft>
                          <a:spcPts val="0"/>
                        </a:spcAft>
                        <a:buNone/>
                      </a:pPr>
                      <a:r>
                        <a:rPr lang="en" sz="1200" b="1">
                          <a:solidFill>
                            <a:srgbClr val="FFFFFF"/>
                          </a:solidFill>
                          <a:latin typeface="Livvic"/>
                          <a:ea typeface="Livvic"/>
                          <a:cs typeface="Livvic"/>
                          <a:sym typeface="Livvic"/>
                        </a:rPr>
                        <a:t>Classification</a:t>
                      </a:r>
                      <a:endParaRPr sz="1200" b="1">
                        <a:solidFill>
                          <a:srgbClr val="FFFFFF"/>
                        </a:solidFill>
                        <a:latin typeface="Livvic"/>
                        <a:ea typeface="Livvic"/>
                        <a:cs typeface="Livvic"/>
                        <a:sym typeface="Livvic"/>
                      </a:endParaRPr>
                    </a:p>
                  </a:txBody>
                  <a:tcPr marL="63500" marR="63500" marT="63500" marB="63500">
                    <a:lnB w="12700" cap="flat" cmpd="sng">
                      <a:solidFill>
                        <a:srgbClr val="000000"/>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rgbClr val="FFFFFF"/>
                          </a:solidFill>
                          <a:latin typeface="Livvic"/>
                          <a:ea typeface="Livvic"/>
                          <a:cs typeface="Livvic"/>
                          <a:sym typeface="Livvic"/>
                        </a:rPr>
                        <a:t>Rating</a:t>
                      </a:r>
                      <a:endParaRPr sz="1200" b="1">
                        <a:solidFill>
                          <a:srgbClr val="FFFFFF"/>
                        </a:solidFill>
                        <a:latin typeface="Livvic"/>
                        <a:ea typeface="Livvic"/>
                        <a:cs typeface="Livvic"/>
                        <a:sym typeface="Livvic"/>
                      </a:endParaRPr>
                    </a:p>
                  </a:txBody>
                  <a:tcPr marL="63500" marR="63500" marT="63500" marB="63500">
                    <a:solidFill>
                      <a:schemeClr val="dk2"/>
                    </a:solidFill>
                  </a:tcPr>
                </a:tc>
                <a:tc>
                  <a:txBody>
                    <a:bodyPr/>
                    <a:lstStyle/>
                    <a:p>
                      <a:pPr marL="0" lvl="0" indent="0" algn="ctr" rtl="0">
                        <a:spcBef>
                          <a:spcPts val="0"/>
                        </a:spcBef>
                        <a:spcAft>
                          <a:spcPts val="0"/>
                        </a:spcAft>
                        <a:buNone/>
                      </a:pPr>
                      <a:r>
                        <a:rPr lang="en" sz="1200" b="1">
                          <a:solidFill>
                            <a:srgbClr val="FFFFFF"/>
                          </a:solidFill>
                          <a:latin typeface="Livvic"/>
                          <a:ea typeface="Livvic"/>
                          <a:cs typeface="Livvic"/>
                          <a:sym typeface="Livvic"/>
                        </a:rPr>
                        <a:t>Risk Management Strategy</a:t>
                      </a:r>
                      <a:endParaRPr sz="1200" b="1">
                        <a:solidFill>
                          <a:srgbClr val="FFFFFF"/>
                        </a:solidFill>
                        <a:latin typeface="Livvic"/>
                        <a:ea typeface="Livvic"/>
                        <a:cs typeface="Livvic"/>
                        <a:sym typeface="Livvic"/>
                      </a:endParaRPr>
                    </a:p>
                  </a:txBody>
                  <a:tcPr marL="63500" marR="63500" marT="63500" marB="63500" anchor="ctr">
                    <a:solidFill>
                      <a:schemeClr val="dk2"/>
                    </a:solidFill>
                  </a:tcPr>
                </a:tc>
                <a:extLst>
                  <a:ext uri="{0D108BD9-81ED-4DB2-BD59-A6C34878D82A}">
                    <a16:rowId xmlns:a16="http://schemas.microsoft.com/office/drawing/2014/main" val="10001"/>
                  </a:ext>
                </a:extLst>
              </a:tr>
              <a:tr h="727900">
                <a:tc>
                  <a:txBody>
                    <a:bodyPr/>
                    <a:lstStyle/>
                    <a:p>
                      <a:pPr marL="0" lvl="0" indent="0" algn="ctr" rtl="0">
                        <a:spcBef>
                          <a:spcPts val="0"/>
                        </a:spcBef>
                        <a:spcAft>
                          <a:spcPts val="0"/>
                        </a:spcAft>
                        <a:buNone/>
                      </a:pPr>
                      <a:r>
                        <a:rPr lang="en" sz="1200">
                          <a:latin typeface="Livvic"/>
                          <a:ea typeface="Livvic"/>
                          <a:cs typeface="Livvic"/>
                          <a:sym typeface="Livvic"/>
                        </a:rPr>
                        <a:t>Servo motor does not produce enough force to pick up objects.</a:t>
                      </a:r>
                      <a:endParaRPr sz="1200">
                        <a:latin typeface="Livvic"/>
                        <a:ea typeface="Livvic"/>
                        <a:cs typeface="Livvic"/>
                        <a:sym typeface="Livvic"/>
                      </a:endParaRPr>
                    </a:p>
                  </a:txBody>
                  <a:tcPr marL="63500" marR="63500" marT="63500" marB="63500" anchor="ctr">
                    <a:lnR w="12700" cap="flat" cmpd="sng">
                      <a:solidFill>
                        <a:srgbClr val="000000"/>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 sz="1200">
                          <a:latin typeface="Livvic"/>
                          <a:ea typeface="Livvic"/>
                          <a:cs typeface="Livvic"/>
                          <a:sym typeface="Livvic"/>
                        </a:rPr>
                        <a:t>Technical Preventable</a:t>
                      </a:r>
                      <a:endParaRPr sz="1200">
                        <a:latin typeface="Livvic"/>
                        <a:ea typeface="Livvic"/>
                        <a:cs typeface="Livvic"/>
                        <a:sym typeface="Livvic"/>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6</a:t>
                      </a:r>
                      <a:endParaRPr sz="1200" b="1">
                        <a:solidFill>
                          <a:schemeClr val="lt1"/>
                        </a:solidFill>
                        <a:latin typeface="Livvic"/>
                        <a:ea typeface="Livvic"/>
                        <a:cs typeface="Livvic"/>
                        <a:sym typeface="Livvic"/>
                      </a:endParaRPr>
                    </a:p>
                  </a:txBody>
                  <a:tcPr marL="63500" marR="63500" marT="63500" marB="63500" anchor="ctr">
                    <a:lnL w="12700" cap="flat" cmpd="sng">
                      <a:solidFill>
                        <a:srgbClr val="000000"/>
                      </a:solidFill>
                      <a:prstDash val="solid"/>
                      <a:round/>
                      <a:headEnd type="none" w="sm" len="sm"/>
                      <a:tailEnd type="none" w="sm" len="sm"/>
                    </a:lnL>
                    <a:solidFill>
                      <a:srgbClr val="E69138"/>
                    </a:solidFill>
                  </a:tcPr>
                </a:tc>
                <a:tc>
                  <a:txBody>
                    <a:bodyPr/>
                    <a:lstStyle/>
                    <a:p>
                      <a:pPr marL="457200" lvl="0" indent="-304800" algn="l" rtl="0">
                        <a:spcBef>
                          <a:spcPts val="0"/>
                        </a:spcBef>
                        <a:spcAft>
                          <a:spcPts val="0"/>
                        </a:spcAft>
                        <a:buSzPts val="1200"/>
                        <a:buFont typeface="Livvic"/>
                        <a:buChar char="●"/>
                      </a:pPr>
                      <a:r>
                        <a:rPr lang="en" sz="1200">
                          <a:latin typeface="Livvic"/>
                          <a:ea typeface="Livvic"/>
                          <a:cs typeface="Livvic"/>
                          <a:sym typeface="Livvic"/>
                        </a:rPr>
                        <a:t>Design an experiment to test the ideal placement and attachment of wiring in order to maximize the force</a:t>
                      </a:r>
                      <a:endParaRPr sz="1200">
                        <a:latin typeface="Livvic"/>
                        <a:ea typeface="Livvic"/>
                        <a:cs typeface="Livvic"/>
                        <a:sym typeface="Livvic"/>
                      </a:endParaRPr>
                    </a:p>
                  </a:txBody>
                  <a:tcPr marL="63500" marR="63500" marT="63500" marB="63500" anchor="ctr">
                    <a:solidFill>
                      <a:schemeClr val="lt1"/>
                    </a:solidFill>
                  </a:tcPr>
                </a:tc>
                <a:extLst>
                  <a:ext uri="{0D108BD9-81ED-4DB2-BD59-A6C34878D82A}">
                    <a16:rowId xmlns:a16="http://schemas.microsoft.com/office/drawing/2014/main" val="10002"/>
                  </a:ext>
                </a:extLst>
              </a:tr>
              <a:tr h="813575">
                <a:tc>
                  <a:txBody>
                    <a:bodyPr/>
                    <a:lstStyle/>
                    <a:p>
                      <a:pPr marL="0" lvl="0" indent="0" algn="ctr" rtl="0">
                        <a:spcBef>
                          <a:spcPts val="0"/>
                        </a:spcBef>
                        <a:spcAft>
                          <a:spcPts val="0"/>
                        </a:spcAft>
                        <a:buNone/>
                      </a:pPr>
                      <a:r>
                        <a:rPr lang="en" sz="1200">
                          <a:latin typeface="Livvic"/>
                          <a:ea typeface="Livvic"/>
                          <a:cs typeface="Livvic"/>
                          <a:sym typeface="Livvic"/>
                        </a:rPr>
                        <a:t>Sonar sensor has issues and interrupts the flow of our code. </a:t>
                      </a:r>
                      <a:endParaRPr sz="1200">
                        <a:latin typeface="Livvic"/>
                        <a:ea typeface="Livvic"/>
                        <a:cs typeface="Livvic"/>
                        <a:sym typeface="Livvic"/>
                      </a:endParaRPr>
                    </a:p>
                  </a:txBody>
                  <a:tcPr marL="63500" marR="63500" marT="63500" marB="63500" anchor="ctr">
                    <a:lnR w="12700" cap="flat" cmpd="sng">
                      <a:solidFill>
                        <a:srgbClr val="000000"/>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 sz="1200">
                          <a:latin typeface="Livvic"/>
                          <a:ea typeface="Livvic"/>
                          <a:cs typeface="Livvic"/>
                          <a:sym typeface="Livvic"/>
                        </a:rPr>
                        <a:t>Technical Strategic</a:t>
                      </a:r>
                      <a:endParaRPr sz="1200">
                        <a:latin typeface="Livvic"/>
                        <a:ea typeface="Livvic"/>
                        <a:cs typeface="Livvic"/>
                        <a:sym typeface="Livvic"/>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2"/>
                          </a:solidFill>
                          <a:latin typeface="Livvic"/>
                          <a:ea typeface="Livvic"/>
                          <a:cs typeface="Livvic"/>
                          <a:sym typeface="Livvic"/>
                        </a:rPr>
                        <a:t>12</a:t>
                      </a:r>
                      <a:endParaRPr sz="1200" b="1">
                        <a:solidFill>
                          <a:schemeClr val="lt2"/>
                        </a:solidFill>
                        <a:latin typeface="Livvic"/>
                        <a:ea typeface="Livvic"/>
                        <a:cs typeface="Livvic"/>
                        <a:sym typeface="Livvic"/>
                      </a:endParaRPr>
                    </a:p>
                  </a:txBody>
                  <a:tcPr marL="63500" marR="63500" marT="63500" marB="63500" anchor="ctr">
                    <a:lnL w="12700" cap="flat" cmpd="sng">
                      <a:solidFill>
                        <a:srgbClr val="000000"/>
                      </a:solidFill>
                      <a:prstDash val="solid"/>
                      <a:round/>
                      <a:headEnd type="none" w="sm" len="sm"/>
                      <a:tailEnd type="none" w="sm" len="sm"/>
                    </a:lnL>
                    <a:solidFill>
                      <a:srgbClr val="990000"/>
                    </a:solidFill>
                  </a:tcPr>
                </a:tc>
                <a:tc>
                  <a:txBody>
                    <a:bodyPr/>
                    <a:lstStyle/>
                    <a:p>
                      <a:pPr marL="457200" lvl="0" indent="-304800" algn="l" rtl="0">
                        <a:spcBef>
                          <a:spcPts val="0"/>
                        </a:spcBef>
                        <a:spcAft>
                          <a:spcPts val="0"/>
                        </a:spcAft>
                        <a:buSzPts val="1200"/>
                        <a:buFont typeface="Livvic"/>
                        <a:buChar char="●"/>
                      </a:pPr>
                      <a:r>
                        <a:rPr lang="en" sz="1200">
                          <a:latin typeface="Livvic"/>
                          <a:ea typeface="Livvic"/>
                          <a:cs typeface="Livvic"/>
                          <a:sym typeface="Livvic"/>
                        </a:rPr>
                        <a:t>Implement debouncing mechanism in code to counter variance</a:t>
                      </a:r>
                      <a:endParaRPr sz="1200">
                        <a:latin typeface="Livvic"/>
                        <a:ea typeface="Livvic"/>
                        <a:cs typeface="Livvic"/>
                        <a:sym typeface="Livvic"/>
                      </a:endParaRPr>
                    </a:p>
                    <a:p>
                      <a:pPr marL="457200" lvl="0" indent="-304800" algn="l" rtl="0">
                        <a:spcBef>
                          <a:spcPts val="0"/>
                        </a:spcBef>
                        <a:spcAft>
                          <a:spcPts val="0"/>
                        </a:spcAft>
                        <a:buSzPts val="1200"/>
                        <a:buFont typeface="Livvic"/>
                        <a:buChar char="●"/>
                      </a:pPr>
                      <a:r>
                        <a:rPr lang="en" sz="1200">
                          <a:latin typeface="Livvic"/>
                          <a:ea typeface="Livvic"/>
                          <a:cs typeface="Livvic"/>
                          <a:sym typeface="Livvic"/>
                        </a:rPr>
                        <a:t>Trial sonars to find best functioning one</a:t>
                      </a:r>
                      <a:endParaRPr sz="1200">
                        <a:latin typeface="Livvic"/>
                        <a:ea typeface="Livvic"/>
                        <a:cs typeface="Livvic"/>
                        <a:sym typeface="Livvic"/>
                      </a:endParaRPr>
                    </a:p>
                    <a:p>
                      <a:pPr marL="457200" lvl="0" indent="-304800" algn="l" rtl="0">
                        <a:spcBef>
                          <a:spcPts val="0"/>
                        </a:spcBef>
                        <a:spcAft>
                          <a:spcPts val="0"/>
                        </a:spcAft>
                        <a:buSzPts val="1200"/>
                        <a:buFont typeface="Livvic"/>
                        <a:buChar char="●"/>
                      </a:pPr>
                      <a:r>
                        <a:rPr lang="en" sz="1200">
                          <a:latin typeface="Livvic"/>
                          <a:ea typeface="Livvic"/>
                          <a:cs typeface="Livvic"/>
                          <a:sym typeface="Livvic"/>
                        </a:rPr>
                        <a:t>Backup code functioning off a timer</a:t>
                      </a:r>
                      <a:endParaRPr sz="1200">
                        <a:latin typeface="Livvic"/>
                        <a:ea typeface="Livvic"/>
                        <a:cs typeface="Livvic"/>
                        <a:sym typeface="Livvic"/>
                      </a:endParaRPr>
                    </a:p>
                  </a:txBody>
                  <a:tcPr marL="63500" marR="63500" marT="63500" marB="63500" anchor="ctr">
                    <a:solidFill>
                      <a:schemeClr val="lt1"/>
                    </a:solidFill>
                  </a:tcPr>
                </a:tc>
                <a:extLst>
                  <a:ext uri="{0D108BD9-81ED-4DB2-BD59-A6C34878D82A}">
                    <a16:rowId xmlns:a16="http://schemas.microsoft.com/office/drawing/2014/main" val="10003"/>
                  </a:ext>
                </a:extLst>
              </a:tr>
              <a:tr h="695300">
                <a:tc>
                  <a:txBody>
                    <a:bodyPr/>
                    <a:lstStyle/>
                    <a:p>
                      <a:pPr marL="0" lvl="0" indent="0" algn="ctr" rtl="0">
                        <a:spcBef>
                          <a:spcPts val="0"/>
                        </a:spcBef>
                        <a:spcAft>
                          <a:spcPts val="0"/>
                        </a:spcAft>
                        <a:buNone/>
                      </a:pPr>
                      <a:r>
                        <a:rPr lang="en" sz="1200">
                          <a:latin typeface="Livvic"/>
                          <a:ea typeface="Livvic"/>
                          <a:cs typeface="Livvic"/>
                          <a:sym typeface="Livvic"/>
                        </a:rPr>
                        <a:t>Any mechanical or technical failure on the day of the competition. </a:t>
                      </a:r>
                      <a:endParaRPr sz="1200">
                        <a:latin typeface="Livvic"/>
                        <a:ea typeface="Livvic"/>
                        <a:cs typeface="Livvic"/>
                        <a:sym typeface="Livvic"/>
                      </a:endParaRPr>
                    </a:p>
                  </a:txBody>
                  <a:tcPr marL="63500" marR="63500" marT="63500" marB="63500" anchor="ctr">
                    <a:lnR w="12700" cap="flat" cmpd="sng">
                      <a:solidFill>
                        <a:srgbClr val="000000"/>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 sz="1200">
                          <a:latin typeface="Livvic"/>
                          <a:ea typeface="Livvic"/>
                          <a:cs typeface="Livvic"/>
                          <a:sym typeface="Livvic"/>
                        </a:rPr>
                        <a:t>Project Management Preventable</a:t>
                      </a:r>
                      <a:endParaRPr sz="1200">
                        <a:latin typeface="Livvic"/>
                        <a:ea typeface="Livvic"/>
                        <a:cs typeface="Livvic"/>
                        <a:sym typeface="Livvic"/>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2"/>
                          </a:solidFill>
                          <a:latin typeface="Livvic"/>
                          <a:ea typeface="Livvic"/>
                          <a:cs typeface="Livvic"/>
                          <a:sym typeface="Livvic"/>
                        </a:rPr>
                        <a:t>5</a:t>
                      </a:r>
                      <a:endParaRPr sz="1200" b="1">
                        <a:solidFill>
                          <a:schemeClr val="lt2"/>
                        </a:solidFill>
                        <a:latin typeface="Livvic"/>
                        <a:ea typeface="Livvic"/>
                        <a:cs typeface="Livvic"/>
                        <a:sym typeface="Livvic"/>
                      </a:endParaRPr>
                    </a:p>
                  </a:txBody>
                  <a:tcPr marL="63500" marR="63500" marT="63500" marB="63500" anchor="ctr">
                    <a:lnL w="12700" cap="flat" cmpd="sng">
                      <a:solidFill>
                        <a:srgbClr val="000000"/>
                      </a:solidFill>
                      <a:prstDash val="solid"/>
                      <a:round/>
                      <a:headEnd type="none" w="sm" len="sm"/>
                      <a:tailEnd type="none" w="sm" len="sm"/>
                    </a:lnL>
                    <a:solidFill>
                      <a:srgbClr val="6AA84F"/>
                    </a:solidFill>
                  </a:tcPr>
                </a:tc>
                <a:tc>
                  <a:txBody>
                    <a:bodyPr/>
                    <a:lstStyle/>
                    <a:p>
                      <a:pPr marL="457200" lvl="0" indent="-304800" algn="l" rtl="0">
                        <a:spcBef>
                          <a:spcPts val="0"/>
                        </a:spcBef>
                        <a:spcAft>
                          <a:spcPts val="0"/>
                        </a:spcAft>
                        <a:buSzPts val="1200"/>
                        <a:buFont typeface="Livvic"/>
                        <a:buChar char="●"/>
                      </a:pPr>
                      <a:r>
                        <a:rPr lang="en" sz="1200">
                          <a:latin typeface="Livvic"/>
                          <a:ea typeface="Livvic"/>
                          <a:cs typeface="Livvic"/>
                          <a:sym typeface="Livvic"/>
                        </a:rPr>
                        <a:t>Find functioning components and fully charge batteries</a:t>
                      </a:r>
                      <a:endParaRPr sz="1200">
                        <a:latin typeface="Livvic"/>
                        <a:ea typeface="Livvic"/>
                        <a:cs typeface="Livvic"/>
                        <a:sym typeface="Livvic"/>
                      </a:endParaRPr>
                    </a:p>
                    <a:p>
                      <a:pPr marL="457200" lvl="0" indent="-304800" algn="l" rtl="0">
                        <a:spcBef>
                          <a:spcPts val="0"/>
                        </a:spcBef>
                        <a:spcAft>
                          <a:spcPts val="0"/>
                        </a:spcAft>
                        <a:buSzPts val="1200"/>
                        <a:buFont typeface="Livvic"/>
                        <a:buChar char="●"/>
                      </a:pPr>
                      <a:r>
                        <a:rPr lang="en" sz="1200">
                          <a:latin typeface="Livvic"/>
                          <a:ea typeface="Livvic"/>
                          <a:cs typeface="Livvic"/>
                          <a:sym typeface="Livvic"/>
                        </a:rPr>
                        <a:t>Don’t excessively test our components</a:t>
                      </a:r>
                      <a:endParaRPr sz="1200">
                        <a:latin typeface="Livvic"/>
                        <a:ea typeface="Livvic"/>
                        <a:cs typeface="Livvic"/>
                        <a:sym typeface="Livvic"/>
                      </a:endParaRPr>
                    </a:p>
                  </a:txBody>
                  <a:tcPr marL="63500" marR="63500" marT="63500" marB="63500" anchor="ctr">
                    <a:solidFill>
                      <a:schemeClr val="lt1"/>
                    </a:solidFill>
                  </a:tcPr>
                </a:tc>
                <a:extLst>
                  <a:ext uri="{0D108BD9-81ED-4DB2-BD59-A6C34878D82A}">
                    <a16:rowId xmlns:a16="http://schemas.microsoft.com/office/drawing/2014/main" val="10004"/>
                  </a:ext>
                </a:extLst>
              </a:tr>
              <a:tr h="1037500">
                <a:tc>
                  <a:txBody>
                    <a:bodyPr/>
                    <a:lstStyle/>
                    <a:p>
                      <a:pPr marL="0" lvl="0" indent="0" algn="ctr" rtl="0">
                        <a:spcBef>
                          <a:spcPts val="0"/>
                        </a:spcBef>
                        <a:spcAft>
                          <a:spcPts val="0"/>
                        </a:spcAft>
                        <a:buNone/>
                      </a:pPr>
                      <a:r>
                        <a:rPr lang="en" sz="1200">
                          <a:latin typeface="Livvic"/>
                          <a:ea typeface="Livvic"/>
                          <a:cs typeface="Livvic"/>
                          <a:sym typeface="Livvic"/>
                        </a:rPr>
                        <a:t>Scarcity of aluminium may require the use of weaker cardboard.</a:t>
                      </a:r>
                      <a:endParaRPr sz="1200">
                        <a:latin typeface="Livvic"/>
                        <a:ea typeface="Livvic"/>
                        <a:cs typeface="Livvic"/>
                        <a:sym typeface="Livvic"/>
                      </a:endParaRPr>
                    </a:p>
                    <a:p>
                      <a:pPr marL="0" lvl="0" indent="0" algn="ctr" rtl="0">
                        <a:spcBef>
                          <a:spcPts val="0"/>
                        </a:spcBef>
                        <a:spcAft>
                          <a:spcPts val="0"/>
                        </a:spcAft>
                        <a:buNone/>
                      </a:pPr>
                      <a:r>
                        <a:rPr lang="en" sz="1200">
                          <a:latin typeface="Livvic"/>
                          <a:ea typeface="Livvic"/>
                          <a:cs typeface="Livvic"/>
                          <a:sym typeface="Livvic"/>
                        </a:rPr>
                        <a:t>Cardboard components are flimsy impacting our claws performance.</a:t>
                      </a:r>
                      <a:endParaRPr sz="1200">
                        <a:latin typeface="Livvic"/>
                        <a:ea typeface="Livvic"/>
                        <a:cs typeface="Livvic"/>
                        <a:sym typeface="Livvic"/>
                      </a:endParaRPr>
                    </a:p>
                  </a:txBody>
                  <a:tcPr marL="63500" marR="63500" marT="63500" marB="63500" anchor="ctr">
                    <a:lnR w="12700" cap="flat" cmpd="sng">
                      <a:solidFill>
                        <a:srgbClr val="000000"/>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 sz="1200">
                          <a:latin typeface="Livvic"/>
                          <a:ea typeface="Livvic"/>
                          <a:cs typeface="Livvic"/>
                          <a:sym typeface="Livvic"/>
                        </a:rPr>
                        <a:t>Technical Strategic</a:t>
                      </a:r>
                      <a:endParaRPr sz="1200">
                        <a:latin typeface="Livvic"/>
                        <a:ea typeface="Livvic"/>
                        <a:cs typeface="Livvic"/>
                        <a:sym typeface="Livvic"/>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2"/>
                          </a:solidFill>
                          <a:latin typeface="Livvic"/>
                          <a:ea typeface="Livvic"/>
                          <a:cs typeface="Livvic"/>
                          <a:sym typeface="Livvic"/>
                        </a:rPr>
                        <a:t>4</a:t>
                      </a:r>
                      <a:endParaRPr sz="1200" b="1">
                        <a:solidFill>
                          <a:schemeClr val="lt2"/>
                        </a:solidFill>
                        <a:latin typeface="Livvic"/>
                        <a:ea typeface="Livvic"/>
                        <a:cs typeface="Livvic"/>
                        <a:sym typeface="Livvic"/>
                      </a:endParaRPr>
                    </a:p>
                  </a:txBody>
                  <a:tcPr marL="63500" marR="63500" marT="63500" marB="63500" anchor="ctr">
                    <a:lnL w="12700" cap="flat" cmpd="sng">
                      <a:solidFill>
                        <a:srgbClr val="000000"/>
                      </a:solidFill>
                      <a:prstDash val="solid"/>
                      <a:round/>
                      <a:headEnd type="none" w="sm" len="sm"/>
                      <a:tailEnd type="none" w="sm" len="sm"/>
                    </a:lnL>
                    <a:solidFill>
                      <a:srgbClr val="6AA84F"/>
                    </a:solidFill>
                  </a:tcPr>
                </a:tc>
                <a:tc>
                  <a:txBody>
                    <a:bodyPr/>
                    <a:lstStyle/>
                    <a:p>
                      <a:pPr marL="457200" lvl="0" indent="-304800" algn="l" rtl="0">
                        <a:spcBef>
                          <a:spcPts val="0"/>
                        </a:spcBef>
                        <a:spcAft>
                          <a:spcPts val="0"/>
                        </a:spcAft>
                        <a:buSzPts val="1200"/>
                        <a:buFont typeface="Livvic"/>
                        <a:buChar char="●"/>
                      </a:pPr>
                      <a:r>
                        <a:rPr lang="en" sz="1200">
                          <a:latin typeface="Livvic"/>
                          <a:ea typeface="Livvic"/>
                          <a:cs typeface="Livvic"/>
                          <a:sym typeface="Livvic"/>
                        </a:rPr>
                        <a:t>Test to see high stress areas in our claw</a:t>
                      </a:r>
                      <a:endParaRPr sz="1200">
                        <a:latin typeface="Livvic"/>
                        <a:ea typeface="Livvic"/>
                        <a:cs typeface="Livvic"/>
                        <a:sym typeface="Livvic"/>
                      </a:endParaRPr>
                    </a:p>
                    <a:p>
                      <a:pPr marL="457200" lvl="0" indent="-304800" algn="l" rtl="0">
                        <a:spcBef>
                          <a:spcPts val="0"/>
                        </a:spcBef>
                        <a:spcAft>
                          <a:spcPts val="0"/>
                        </a:spcAft>
                        <a:buSzPts val="1200"/>
                        <a:buFont typeface="Livvic"/>
                        <a:buChar char="●"/>
                      </a:pPr>
                      <a:r>
                        <a:rPr lang="en" sz="1200">
                          <a:latin typeface="Livvic"/>
                          <a:ea typeface="Livvic"/>
                          <a:cs typeface="Livvic"/>
                          <a:sym typeface="Livvic"/>
                        </a:rPr>
                        <a:t>High stress areas can be made of aluminium</a:t>
                      </a:r>
                      <a:endParaRPr sz="1200">
                        <a:latin typeface="Livvic"/>
                        <a:ea typeface="Livvic"/>
                        <a:cs typeface="Livvic"/>
                        <a:sym typeface="Livvic"/>
                      </a:endParaRPr>
                    </a:p>
                    <a:p>
                      <a:pPr marL="457200" lvl="0" indent="-304800" algn="l" rtl="0">
                        <a:spcBef>
                          <a:spcPts val="0"/>
                        </a:spcBef>
                        <a:spcAft>
                          <a:spcPts val="0"/>
                        </a:spcAft>
                        <a:buSzPts val="1200"/>
                        <a:buFont typeface="Livvic"/>
                        <a:buChar char="●"/>
                      </a:pPr>
                      <a:r>
                        <a:rPr lang="en" sz="1200">
                          <a:latin typeface="Livvic"/>
                          <a:ea typeface="Livvic"/>
                          <a:cs typeface="Livvic"/>
                          <a:sym typeface="Livvic"/>
                        </a:rPr>
                        <a:t>Lower stress area can be made of cardboard</a:t>
                      </a:r>
                      <a:endParaRPr sz="1200">
                        <a:latin typeface="Livvic"/>
                        <a:ea typeface="Livvic"/>
                        <a:cs typeface="Livvic"/>
                        <a:sym typeface="Livvic"/>
                      </a:endParaRPr>
                    </a:p>
                  </a:txBody>
                  <a:tcPr marL="63500" marR="63500" marT="63500" marB="63500" anchor="ctr">
                    <a:solidFill>
                      <a:schemeClr val="lt1"/>
                    </a:solidFill>
                  </a:tcPr>
                </a:tc>
                <a:extLst>
                  <a:ext uri="{0D108BD9-81ED-4DB2-BD59-A6C34878D82A}">
                    <a16:rowId xmlns:a16="http://schemas.microsoft.com/office/drawing/2014/main" val="10005"/>
                  </a:ext>
                </a:extLst>
              </a:tr>
              <a:tr h="813575">
                <a:tc>
                  <a:txBody>
                    <a:bodyPr/>
                    <a:lstStyle/>
                    <a:p>
                      <a:pPr marL="0" lvl="0" indent="0" algn="ctr" rtl="0">
                        <a:spcBef>
                          <a:spcPts val="0"/>
                        </a:spcBef>
                        <a:spcAft>
                          <a:spcPts val="0"/>
                        </a:spcAft>
                        <a:buNone/>
                      </a:pPr>
                      <a:r>
                        <a:rPr lang="en" sz="1200">
                          <a:latin typeface="Livvic"/>
                          <a:ea typeface="Livvic"/>
                          <a:cs typeface="Livvic"/>
                          <a:sym typeface="Livvic"/>
                        </a:rPr>
                        <a:t>Rubber tubing attachments drag on floor and prevent full closure.</a:t>
                      </a:r>
                      <a:endParaRPr sz="1200">
                        <a:latin typeface="Livvic"/>
                        <a:ea typeface="Livvic"/>
                        <a:cs typeface="Livvic"/>
                        <a:sym typeface="Livvic"/>
                      </a:endParaRPr>
                    </a:p>
                  </a:txBody>
                  <a:tcPr marL="63500" marR="63500" marT="63500" marB="63500" anchor="ctr">
                    <a:lnR w="12700" cap="flat" cmpd="sng">
                      <a:solidFill>
                        <a:srgbClr val="000000"/>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 sz="1200">
                          <a:latin typeface="Livvic"/>
                          <a:ea typeface="Livvic"/>
                          <a:cs typeface="Livvic"/>
                          <a:sym typeface="Livvic"/>
                        </a:rPr>
                        <a:t>Technical Strategic</a:t>
                      </a:r>
                      <a:endParaRPr sz="1200">
                        <a:latin typeface="Livvic"/>
                        <a:ea typeface="Livvic"/>
                        <a:cs typeface="Livvic"/>
                        <a:sym typeface="Livvic"/>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2"/>
                          </a:solidFill>
                          <a:latin typeface="Livvic"/>
                          <a:ea typeface="Livvic"/>
                          <a:cs typeface="Livvic"/>
                          <a:sym typeface="Livvic"/>
                        </a:rPr>
                        <a:t>8</a:t>
                      </a:r>
                      <a:endParaRPr sz="1200" b="1">
                        <a:solidFill>
                          <a:schemeClr val="lt2"/>
                        </a:solidFill>
                        <a:latin typeface="Livvic"/>
                        <a:ea typeface="Livvic"/>
                        <a:cs typeface="Livvic"/>
                        <a:sym typeface="Livvic"/>
                      </a:endParaRPr>
                    </a:p>
                  </a:txBody>
                  <a:tcPr marL="63500" marR="63500" marT="63500" marB="63500" anchor="ctr">
                    <a:lnL w="12700" cap="flat" cmpd="sng">
                      <a:solidFill>
                        <a:srgbClr val="000000"/>
                      </a:solidFill>
                      <a:prstDash val="solid"/>
                      <a:round/>
                      <a:headEnd type="none" w="sm" len="sm"/>
                      <a:tailEnd type="none" w="sm" len="sm"/>
                    </a:lnL>
                    <a:solidFill>
                      <a:srgbClr val="E69138"/>
                    </a:solidFill>
                  </a:tcPr>
                </a:tc>
                <a:tc>
                  <a:txBody>
                    <a:bodyPr/>
                    <a:lstStyle/>
                    <a:p>
                      <a:pPr marL="457200" lvl="0" indent="-304800" algn="l" rtl="0">
                        <a:spcBef>
                          <a:spcPts val="0"/>
                        </a:spcBef>
                        <a:spcAft>
                          <a:spcPts val="0"/>
                        </a:spcAft>
                        <a:buSzPts val="1200"/>
                        <a:buFont typeface="Livvic"/>
                        <a:buChar char="●"/>
                      </a:pPr>
                      <a:r>
                        <a:rPr lang="en" sz="1200">
                          <a:latin typeface="Livvic"/>
                          <a:ea typeface="Livvic"/>
                          <a:cs typeface="Livvic"/>
                          <a:sym typeface="Livvic"/>
                        </a:rPr>
                        <a:t>Test between having the tubing and not having it</a:t>
                      </a:r>
                      <a:endParaRPr sz="1200">
                        <a:latin typeface="Livvic"/>
                        <a:ea typeface="Livvic"/>
                        <a:cs typeface="Livvic"/>
                        <a:sym typeface="Livvic"/>
                      </a:endParaRPr>
                    </a:p>
                    <a:p>
                      <a:pPr marL="457200" lvl="0" indent="-304800" algn="l" rtl="0">
                        <a:spcBef>
                          <a:spcPts val="0"/>
                        </a:spcBef>
                        <a:spcAft>
                          <a:spcPts val="0"/>
                        </a:spcAft>
                        <a:buSzPts val="1200"/>
                        <a:buFont typeface="Livvic"/>
                        <a:buChar char="●"/>
                      </a:pPr>
                      <a:r>
                        <a:rPr lang="en" sz="1200">
                          <a:latin typeface="Livvic"/>
                          <a:ea typeface="Livvic"/>
                          <a:cs typeface="Livvic"/>
                          <a:sym typeface="Livvic"/>
                        </a:rPr>
                        <a:t>Use two attachments that can be swapped out depending on object</a:t>
                      </a:r>
                      <a:endParaRPr sz="1200">
                        <a:latin typeface="Livvic"/>
                        <a:ea typeface="Livvic"/>
                        <a:cs typeface="Livvic"/>
                        <a:sym typeface="Livvic"/>
                      </a:endParaRPr>
                    </a:p>
                  </a:txBody>
                  <a:tcPr marL="63500" marR="63500" marT="63500" marB="63500" anchor="ctr">
                    <a:solidFill>
                      <a:schemeClr val="lt1"/>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p14:dur="250" advTm="10000">
        <p:fade/>
      </p:transition>
    </mc:Choice>
    <mc:Fallback>
      <p:transition advTm="1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p:nvPr/>
        </p:nvSpPr>
        <p:spPr>
          <a:xfrm>
            <a:off x="0" y="0"/>
            <a:ext cx="9144000" cy="7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Calibri" panose="020F0502020204030204" pitchFamily="34" charset="0"/>
                <a:ea typeface="Livvic"/>
                <a:cs typeface="Calibri" panose="020F0502020204030204" pitchFamily="34" charset="0"/>
                <a:sym typeface="Livvic"/>
              </a:rPr>
              <a:t>Risk Experiment 1: Wire Attachment Optimization</a:t>
            </a:r>
            <a:endParaRPr sz="2500" dirty="0">
              <a:latin typeface="Calibri" panose="020F0502020204030204" pitchFamily="34" charset="0"/>
              <a:cs typeface="Calibri" panose="020F0502020204030204" pitchFamily="34" charset="0"/>
            </a:endParaRPr>
          </a:p>
        </p:txBody>
      </p:sp>
      <p:sp>
        <p:nvSpPr>
          <p:cNvPr id="337" name="Google Shape;337;p39"/>
          <p:cNvSpPr/>
          <p:nvPr/>
        </p:nvSpPr>
        <p:spPr>
          <a:xfrm>
            <a:off x="940350" y="829550"/>
            <a:ext cx="3339900" cy="7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tamaran"/>
                <a:ea typeface="Catamaran"/>
                <a:cs typeface="Catamaran"/>
                <a:sym typeface="Catamaran"/>
              </a:rPr>
              <a:t>Research Question #1: </a:t>
            </a:r>
            <a:r>
              <a:rPr lang="en">
                <a:latin typeface="Catamaran Light"/>
                <a:ea typeface="Catamaran Light"/>
                <a:cs typeface="Catamaran Light"/>
                <a:sym typeface="Catamaran Light"/>
              </a:rPr>
              <a:t>What is the optimal positioning for the wires connecting the claw arms and the servo?</a:t>
            </a:r>
            <a:endParaRPr>
              <a:latin typeface="Catamaran Light"/>
              <a:ea typeface="Catamaran Light"/>
              <a:cs typeface="Catamaran Light"/>
              <a:sym typeface="Catamaran Light"/>
            </a:endParaRPr>
          </a:p>
        </p:txBody>
      </p:sp>
      <p:sp>
        <p:nvSpPr>
          <p:cNvPr id="338" name="Google Shape;338;p39"/>
          <p:cNvSpPr/>
          <p:nvPr/>
        </p:nvSpPr>
        <p:spPr>
          <a:xfrm>
            <a:off x="4863875" y="829550"/>
            <a:ext cx="3339900" cy="75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tamaran"/>
                <a:ea typeface="Catamaran"/>
                <a:cs typeface="Catamaran"/>
                <a:sym typeface="Catamaran"/>
              </a:rPr>
              <a:t>Research Question #2: </a:t>
            </a:r>
            <a:r>
              <a:rPr lang="en">
                <a:latin typeface="Catamaran Light"/>
                <a:ea typeface="Catamaran Light"/>
                <a:cs typeface="Catamaran Light"/>
                <a:sym typeface="Catamaran Light"/>
              </a:rPr>
              <a:t>How can we maximize the force without comprising the width of the claw?</a:t>
            </a:r>
            <a:endParaRPr>
              <a:latin typeface="Catamaran Light"/>
              <a:ea typeface="Catamaran Light"/>
              <a:cs typeface="Catamaran Light"/>
              <a:sym typeface="Catamaran Light"/>
            </a:endParaRPr>
          </a:p>
        </p:txBody>
      </p:sp>
      <p:pic>
        <p:nvPicPr>
          <p:cNvPr id="339" name="Google Shape;339;p39"/>
          <p:cNvPicPr preferRelativeResize="0"/>
          <p:nvPr/>
        </p:nvPicPr>
        <p:blipFill>
          <a:blip r:embed="rId3">
            <a:alphaModFix/>
          </a:blip>
          <a:stretch>
            <a:fillRect/>
          </a:stretch>
        </p:blipFill>
        <p:spPr>
          <a:xfrm>
            <a:off x="5235763" y="1681300"/>
            <a:ext cx="2596148" cy="2084550"/>
          </a:xfrm>
          <a:prstGeom prst="rect">
            <a:avLst/>
          </a:prstGeom>
          <a:noFill/>
          <a:ln w="19050" cap="flat" cmpd="sng">
            <a:solidFill>
              <a:schemeClr val="dk1"/>
            </a:solidFill>
            <a:prstDash val="solid"/>
            <a:round/>
            <a:headEnd type="none" w="sm" len="sm"/>
            <a:tailEnd type="none" w="sm" len="sm"/>
          </a:ln>
        </p:spPr>
      </p:pic>
      <p:sp>
        <p:nvSpPr>
          <p:cNvPr id="340" name="Google Shape;340;p39"/>
          <p:cNvSpPr txBox="1"/>
          <p:nvPr/>
        </p:nvSpPr>
        <p:spPr>
          <a:xfrm>
            <a:off x="4863888" y="3765850"/>
            <a:ext cx="3339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tamaran"/>
                <a:ea typeface="Catamaran"/>
                <a:cs typeface="Catamaran"/>
                <a:sym typeface="Catamaran"/>
              </a:rPr>
              <a:t>Lower Wire Attachment</a:t>
            </a:r>
            <a:endParaRPr b="1">
              <a:latin typeface="Catamaran"/>
              <a:ea typeface="Catamaran"/>
              <a:cs typeface="Catamaran"/>
              <a:sym typeface="Catamaran"/>
            </a:endParaRPr>
          </a:p>
          <a:p>
            <a:pPr marL="457200" lvl="0" indent="-317500" algn="l" rtl="0">
              <a:spcBef>
                <a:spcPts val="0"/>
              </a:spcBef>
              <a:spcAft>
                <a:spcPts val="0"/>
              </a:spcAft>
              <a:buSzPts val="1400"/>
              <a:buFont typeface="Catamaran Light"/>
              <a:buChar char="●"/>
            </a:pPr>
            <a:r>
              <a:rPr lang="en">
                <a:latin typeface="Catamaran Light"/>
                <a:ea typeface="Catamaran Light"/>
                <a:cs typeface="Catamaran Light"/>
                <a:sym typeface="Catamaran Light"/>
              </a:rPr>
              <a:t>More force translated through claw</a:t>
            </a:r>
            <a:endParaRPr>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a:latin typeface="Catamaran Light"/>
                <a:ea typeface="Catamaran Light"/>
                <a:cs typeface="Catamaran Light"/>
                <a:sym typeface="Catamaran Light"/>
              </a:rPr>
              <a:t>Smaller width of claw</a:t>
            </a:r>
            <a:endParaRPr>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a:latin typeface="Catamaran Light"/>
                <a:ea typeface="Catamaran Light"/>
                <a:cs typeface="Catamaran Light"/>
                <a:sym typeface="Catamaran Light"/>
              </a:rPr>
              <a:t>Risk that jaw opening may not be wide enough to grab objects</a:t>
            </a:r>
            <a:endParaRPr>
              <a:latin typeface="Catamaran Light"/>
              <a:ea typeface="Catamaran Light"/>
              <a:cs typeface="Catamaran Light"/>
              <a:sym typeface="Catamaran Light"/>
            </a:endParaRPr>
          </a:p>
        </p:txBody>
      </p:sp>
      <p:pic>
        <p:nvPicPr>
          <p:cNvPr id="341" name="Google Shape;341;p39"/>
          <p:cNvPicPr preferRelativeResize="0"/>
          <p:nvPr/>
        </p:nvPicPr>
        <p:blipFill>
          <a:blip r:embed="rId4">
            <a:alphaModFix/>
          </a:blip>
          <a:stretch>
            <a:fillRect/>
          </a:stretch>
        </p:blipFill>
        <p:spPr>
          <a:xfrm>
            <a:off x="1420113" y="1681300"/>
            <a:ext cx="2380398" cy="2084551"/>
          </a:xfrm>
          <a:prstGeom prst="rect">
            <a:avLst/>
          </a:prstGeom>
          <a:noFill/>
          <a:ln w="19050" cap="flat" cmpd="sng">
            <a:solidFill>
              <a:schemeClr val="dk1"/>
            </a:solidFill>
            <a:prstDash val="solid"/>
            <a:round/>
            <a:headEnd type="none" w="sm" len="sm"/>
            <a:tailEnd type="none" w="sm" len="sm"/>
          </a:ln>
        </p:spPr>
      </p:pic>
      <p:sp>
        <p:nvSpPr>
          <p:cNvPr id="342" name="Google Shape;342;p39"/>
          <p:cNvSpPr txBox="1"/>
          <p:nvPr/>
        </p:nvSpPr>
        <p:spPr>
          <a:xfrm>
            <a:off x="940213" y="3765850"/>
            <a:ext cx="3339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tamaran"/>
                <a:ea typeface="Catamaran"/>
                <a:cs typeface="Catamaran"/>
                <a:sym typeface="Catamaran"/>
              </a:rPr>
              <a:t>Higher Wire Attachment</a:t>
            </a:r>
            <a:endParaRPr b="1">
              <a:latin typeface="Catamaran"/>
              <a:ea typeface="Catamaran"/>
              <a:cs typeface="Catamaran"/>
              <a:sym typeface="Catamaran"/>
            </a:endParaRPr>
          </a:p>
          <a:p>
            <a:pPr marL="457200" lvl="0" indent="-317500" algn="l" rtl="0">
              <a:spcBef>
                <a:spcPts val="0"/>
              </a:spcBef>
              <a:spcAft>
                <a:spcPts val="0"/>
              </a:spcAft>
              <a:buSzPts val="1400"/>
              <a:buFont typeface="Catamaran Light"/>
              <a:buChar char="●"/>
            </a:pPr>
            <a:r>
              <a:rPr lang="en">
                <a:latin typeface="Catamaran Light"/>
                <a:ea typeface="Catamaran Light"/>
                <a:cs typeface="Catamaran Light"/>
                <a:sym typeface="Catamaran Light"/>
              </a:rPr>
              <a:t>Less force translated through claw</a:t>
            </a:r>
            <a:endParaRPr>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a:latin typeface="Catamaran Light"/>
                <a:ea typeface="Catamaran Light"/>
                <a:cs typeface="Catamaran Light"/>
                <a:sym typeface="Catamaran Light"/>
              </a:rPr>
              <a:t>Risk of lowering output force when retrieving objects</a:t>
            </a:r>
            <a:endParaRPr>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a:latin typeface="Catamaran Light"/>
                <a:ea typeface="Catamaran Light"/>
                <a:cs typeface="Catamaran Light"/>
                <a:sym typeface="Catamaran Light"/>
              </a:rPr>
              <a:t>Larger claw width </a:t>
            </a:r>
            <a:endParaRPr>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p14:dur="250" advTm="12000">
        <p:fade/>
      </p:transition>
    </mc:Choice>
    <mc:Fallback>
      <p:transition advTm="1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0"/>
          <p:cNvSpPr/>
          <p:nvPr/>
        </p:nvSpPr>
        <p:spPr>
          <a:xfrm>
            <a:off x="0" y="0"/>
            <a:ext cx="9144000" cy="7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Calibri" panose="020F0502020204030204" pitchFamily="34" charset="0"/>
                <a:ea typeface="Livvic"/>
                <a:cs typeface="Calibri" panose="020F0502020204030204" pitchFamily="34" charset="0"/>
                <a:sym typeface="Livvic"/>
              </a:rPr>
              <a:t>Risk Experiment 1: Wire Attachment Optimization</a:t>
            </a:r>
            <a:endParaRPr sz="2500" dirty="0">
              <a:latin typeface="Calibri" panose="020F0502020204030204" pitchFamily="34" charset="0"/>
              <a:cs typeface="Calibri" panose="020F0502020204030204" pitchFamily="34" charset="0"/>
            </a:endParaRPr>
          </a:p>
        </p:txBody>
      </p:sp>
      <p:pic>
        <p:nvPicPr>
          <p:cNvPr id="348" name="Google Shape;348;p40" title="Chart"/>
          <p:cNvPicPr preferRelativeResize="0"/>
          <p:nvPr/>
        </p:nvPicPr>
        <p:blipFill>
          <a:blip r:embed="rId3">
            <a:alphaModFix/>
          </a:blip>
          <a:stretch>
            <a:fillRect/>
          </a:stretch>
        </p:blipFill>
        <p:spPr>
          <a:xfrm>
            <a:off x="3928075" y="1004775"/>
            <a:ext cx="5062068" cy="3133946"/>
          </a:xfrm>
          <a:prstGeom prst="rect">
            <a:avLst/>
          </a:prstGeom>
          <a:noFill/>
          <a:ln>
            <a:noFill/>
          </a:ln>
        </p:spPr>
      </p:pic>
      <p:sp>
        <p:nvSpPr>
          <p:cNvPr id="349" name="Google Shape;349;p40"/>
          <p:cNvSpPr/>
          <p:nvPr/>
        </p:nvSpPr>
        <p:spPr>
          <a:xfrm>
            <a:off x="313450" y="925800"/>
            <a:ext cx="3177000" cy="27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tamaran"/>
                <a:ea typeface="Catamaran"/>
                <a:cs typeface="Catamaran"/>
                <a:sym typeface="Catamaran"/>
              </a:rPr>
              <a:t>Experimental Setup &amp; Procedure</a:t>
            </a:r>
            <a:endParaRPr dirty="0">
              <a:latin typeface="Catamaran Light"/>
              <a:ea typeface="Catamaran Light"/>
              <a:cs typeface="Catamaran Light"/>
              <a:sym typeface="Catamaran Light"/>
            </a:endParaRPr>
          </a:p>
          <a:p>
            <a:pPr marL="0" lvl="0" indent="0" algn="l" rtl="0">
              <a:spcBef>
                <a:spcPts val="0"/>
              </a:spcBef>
              <a:spcAft>
                <a:spcPts val="0"/>
              </a:spcAft>
              <a:buNone/>
            </a:pPr>
            <a:endParaRPr dirty="0">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Tested attaching the wires at distances 1-10 cm from the top of the claw</a:t>
            </a:r>
            <a:endParaRPr dirty="0">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Measured the maximum amount of water in a water bottle held for each increment.</a:t>
            </a:r>
            <a:endParaRPr dirty="0">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Measured the widest gap in between the two claw arms</a:t>
            </a:r>
            <a:endParaRPr dirty="0">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Graphed scaled results </a:t>
            </a:r>
            <a:endParaRPr dirty="0">
              <a:latin typeface="Catamaran Light"/>
              <a:ea typeface="Catamaran Light"/>
              <a:cs typeface="Catamaran Light"/>
              <a:sym typeface="Catamaran Light"/>
            </a:endParaRPr>
          </a:p>
        </p:txBody>
      </p:sp>
      <p:sp>
        <p:nvSpPr>
          <p:cNvPr id="350" name="Google Shape;350;p40"/>
          <p:cNvSpPr/>
          <p:nvPr/>
        </p:nvSpPr>
        <p:spPr>
          <a:xfrm>
            <a:off x="4063900" y="925800"/>
            <a:ext cx="4857300" cy="478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FF"/>
                </a:solidFill>
                <a:latin typeface="Catamaran"/>
                <a:ea typeface="Catamaran"/>
                <a:cs typeface="Catamaran"/>
                <a:sym typeface="Catamaran"/>
              </a:rPr>
              <a:t>Volume of Water Lifted</a:t>
            </a:r>
            <a:r>
              <a:rPr lang="en" b="1">
                <a:latin typeface="Catamaran"/>
                <a:ea typeface="Catamaran"/>
                <a:cs typeface="Catamaran"/>
                <a:sym typeface="Catamaran"/>
              </a:rPr>
              <a:t> and </a:t>
            </a:r>
            <a:r>
              <a:rPr lang="en" b="1">
                <a:solidFill>
                  <a:srgbClr val="FF0000"/>
                </a:solidFill>
                <a:latin typeface="Catamaran"/>
                <a:ea typeface="Catamaran"/>
                <a:cs typeface="Catamaran"/>
                <a:sym typeface="Catamaran"/>
              </a:rPr>
              <a:t>Maximum Claw Width</a:t>
            </a:r>
            <a:r>
              <a:rPr lang="en" b="1">
                <a:latin typeface="Catamaran"/>
                <a:ea typeface="Catamaran"/>
                <a:cs typeface="Catamaran"/>
                <a:sym typeface="Catamaran"/>
              </a:rPr>
              <a:t> as Functions of Wire Position</a:t>
            </a:r>
            <a:endParaRPr b="1">
              <a:latin typeface="Catamaran"/>
              <a:ea typeface="Catamaran"/>
              <a:cs typeface="Catamaran"/>
              <a:sym typeface="Catamaran"/>
            </a:endParaRPr>
          </a:p>
        </p:txBody>
      </p:sp>
      <p:sp>
        <p:nvSpPr>
          <p:cNvPr id="351" name="Google Shape;351;p40"/>
          <p:cNvSpPr/>
          <p:nvPr/>
        </p:nvSpPr>
        <p:spPr>
          <a:xfrm>
            <a:off x="313450" y="4068250"/>
            <a:ext cx="3177000" cy="94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atamaran"/>
                <a:ea typeface="Catamaran"/>
                <a:cs typeface="Catamaran"/>
                <a:sym typeface="Catamaran"/>
              </a:rPr>
              <a:t>Conclusion: </a:t>
            </a:r>
            <a:endParaRPr b="1">
              <a:latin typeface="Catamaran"/>
              <a:ea typeface="Catamaran"/>
              <a:cs typeface="Catamaran"/>
              <a:sym typeface="Catamaran"/>
            </a:endParaRPr>
          </a:p>
          <a:p>
            <a:pPr marL="0" lvl="0" indent="0" algn="l" rtl="0">
              <a:spcBef>
                <a:spcPts val="0"/>
              </a:spcBef>
              <a:spcAft>
                <a:spcPts val="0"/>
              </a:spcAft>
              <a:buNone/>
            </a:pPr>
            <a:endParaRPr sz="400">
              <a:latin typeface="Catamaran Light"/>
              <a:ea typeface="Catamaran Light"/>
              <a:cs typeface="Catamaran Light"/>
              <a:sym typeface="Catamaran Light"/>
            </a:endParaRPr>
          </a:p>
          <a:p>
            <a:pPr marL="0" lvl="0" indent="0" algn="l" rtl="0">
              <a:spcBef>
                <a:spcPts val="0"/>
              </a:spcBef>
              <a:spcAft>
                <a:spcPts val="0"/>
              </a:spcAft>
              <a:buNone/>
            </a:pPr>
            <a:r>
              <a:rPr lang="en">
                <a:latin typeface="Catamaran Light"/>
                <a:ea typeface="Catamaran Light"/>
                <a:cs typeface="Catamaran Light"/>
                <a:sym typeface="Catamaran Light"/>
              </a:rPr>
              <a:t>A wire position of 8 cm from the top yielded ideal results to mitigate risk.</a:t>
            </a:r>
            <a:endParaRPr>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p14:dur="250" advTm="16000">
        <p:fade/>
      </p:transition>
    </mc:Choice>
    <mc:Fallback>
      <p:transition advTm="16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p:nvPr/>
        </p:nvSpPr>
        <p:spPr>
          <a:xfrm flipH="1">
            <a:off x="0" y="0"/>
            <a:ext cx="9144000" cy="5143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accent2"/>
                </a:solidFill>
                <a:latin typeface="Livvic"/>
                <a:ea typeface="Livvic"/>
                <a:cs typeface="Livvic"/>
                <a:sym typeface="Livvic"/>
              </a:rPr>
              <a:t>Project Introduction</a:t>
            </a:r>
            <a:endParaRPr sz="2900" b="1">
              <a:solidFill>
                <a:schemeClr val="accent2"/>
              </a:solidFill>
              <a:latin typeface="Livvic"/>
              <a:ea typeface="Livvic"/>
              <a:cs typeface="Livvic"/>
              <a:sym typeface="Livvic"/>
            </a:endParaRPr>
          </a:p>
        </p:txBody>
      </p:sp>
      <p:sp>
        <p:nvSpPr>
          <p:cNvPr id="128" name="Google Shape;128;p23"/>
          <p:cNvSpPr/>
          <p:nvPr/>
        </p:nvSpPr>
        <p:spPr>
          <a:xfrm flipH="1">
            <a:off x="0" y="0"/>
            <a:ext cx="9144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Calibri" panose="020F0502020204030204" pitchFamily="34" charset="0"/>
                <a:ea typeface="Livvic"/>
                <a:cs typeface="Calibri" panose="020F0502020204030204" pitchFamily="34" charset="0"/>
                <a:sym typeface="Livvic"/>
              </a:rPr>
              <a:t>Introduction</a:t>
            </a:r>
            <a:endParaRPr sz="3200" b="1" dirty="0">
              <a:solidFill>
                <a:schemeClr val="lt1"/>
              </a:solidFill>
              <a:latin typeface="Calibri" panose="020F0502020204030204" pitchFamily="34" charset="0"/>
              <a:ea typeface="Livvic"/>
              <a:cs typeface="Calibri" panose="020F0502020204030204" pitchFamily="34" charset="0"/>
              <a:sym typeface="Livvic"/>
            </a:endParaRPr>
          </a:p>
        </p:txBody>
      </p:sp>
      <p:sp>
        <p:nvSpPr>
          <p:cNvPr id="129" name="Google Shape;129;p23"/>
          <p:cNvSpPr/>
          <p:nvPr/>
        </p:nvSpPr>
        <p:spPr>
          <a:xfrm>
            <a:off x="8253500" y="96400"/>
            <a:ext cx="791700" cy="76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Livvic"/>
                <a:ea typeface="Livvic"/>
                <a:cs typeface="Livvic"/>
                <a:sym typeface="Livvic"/>
              </a:rPr>
              <a:t>01</a:t>
            </a:r>
            <a:endParaRPr>
              <a:solidFill>
                <a:schemeClr val="lt1"/>
              </a:solidFill>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p14:dur="250" advTm="1500">
        <p:fade/>
      </p:transition>
    </mc:Choice>
    <mc:Fallback>
      <p:transition advTm="1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3"/>
        <p:cNvGrpSpPr/>
        <p:nvPr/>
      </p:nvGrpSpPr>
      <p:grpSpPr>
        <a:xfrm>
          <a:off x="0" y="0"/>
          <a:ext cx="0" cy="0"/>
          <a:chOff x="0" y="0"/>
          <a:chExt cx="0" cy="0"/>
        </a:xfrm>
      </p:grpSpPr>
      <p:sp>
        <p:nvSpPr>
          <p:cNvPr id="364" name="Google Shape;364;p42"/>
          <p:cNvSpPr/>
          <p:nvPr/>
        </p:nvSpPr>
        <p:spPr>
          <a:xfrm>
            <a:off x="515100" y="137100"/>
            <a:ext cx="81138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Calibri" panose="020F0502020204030204" pitchFamily="34" charset="0"/>
                <a:ea typeface="Livvic"/>
                <a:cs typeface="Calibri" panose="020F0502020204030204" pitchFamily="34" charset="0"/>
                <a:sym typeface="Livvic"/>
              </a:rPr>
              <a:t>Risk Experiment 2: Sonar Reliability</a:t>
            </a:r>
            <a:endParaRPr sz="2500" dirty="0">
              <a:latin typeface="Calibri" panose="020F0502020204030204" pitchFamily="34" charset="0"/>
              <a:ea typeface="Livvic"/>
              <a:cs typeface="Calibri" panose="020F0502020204030204" pitchFamily="34" charset="0"/>
              <a:sym typeface="Livvic"/>
            </a:endParaRPr>
          </a:p>
        </p:txBody>
      </p:sp>
      <p:pic>
        <p:nvPicPr>
          <p:cNvPr id="365" name="Google Shape;365;p42" title="Chart"/>
          <p:cNvPicPr preferRelativeResize="0"/>
          <p:nvPr/>
        </p:nvPicPr>
        <p:blipFill>
          <a:blip r:embed="rId3">
            <a:alphaModFix/>
          </a:blip>
          <a:stretch>
            <a:fillRect/>
          </a:stretch>
        </p:blipFill>
        <p:spPr>
          <a:xfrm>
            <a:off x="3559104" y="1077025"/>
            <a:ext cx="5458974" cy="3375451"/>
          </a:xfrm>
          <a:prstGeom prst="rect">
            <a:avLst/>
          </a:prstGeom>
          <a:noFill/>
          <a:ln>
            <a:noFill/>
          </a:ln>
        </p:spPr>
      </p:pic>
      <p:sp>
        <p:nvSpPr>
          <p:cNvPr id="366" name="Google Shape;366;p42"/>
          <p:cNvSpPr/>
          <p:nvPr/>
        </p:nvSpPr>
        <p:spPr>
          <a:xfrm>
            <a:off x="201075" y="1766923"/>
            <a:ext cx="3016200" cy="269030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tamaran"/>
                <a:ea typeface="Catamaran"/>
                <a:cs typeface="Catamaran"/>
                <a:sym typeface="Catamaran"/>
              </a:rPr>
              <a:t>Key Findings</a:t>
            </a:r>
            <a:endParaRPr dirty="0">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dirty="0">
                <a:latin typeface="Catamaran" panose="020B0604020202020204" charset="0"/>
                <a:ea typeface="Calibri"/>
                <a:cs typeface="Catamaran" panose="020B0604020202020204" charset="0"/>
                <a:sym typeface="Calibri"/>
              </a:rPr>
              <a:t>Readings were compared to a ruler</a:t>
            </a:r>
          </a:p>
          <a:p>
            <a:pPr marL="457200" lvl="0" indent="-317500" algn="l" rtl="0">
              <a:spcBef>
                <a:spcPts val="0"/>
              </a:spcBef>
              <a:spcAft>
                <a:spcPts val="0"/>
              </a:spcAft>
              <a:buSzPts val="1400"/>
              <a:buFont typeface="Catamaran Light"/>
              <a:buChar char="●"/>
            </a:pPr>
            <a:r>
              <a:rPr lang="en" dirty="0">
                <a:latin typeface="Catamaran" panose="020B0604020202020204" charset="0"/>
                <a:ea typeface="Calibri"/>
                <a:cs typeface="Catamaran" panose="020B0604020202020204" charset="0"/>
                <a:sym typeface="Calibri"/>
              </a:rPr>
              <a:t>0</a:t>
            </a:r>
            <a:r>
              <a:rPr lang="en" dirty="0">
                <a:latin typeface="Catamaran" panose="020B0604020202020204" charset="0"/>
                <a:ea typeface="Catamaran Light"/>
                <a:cs typeface="Catamaran" panose="020B0604020202020204" charset="0"/>
                <a:sym typeface="Catamaran Light"/>
              </a:rPr>
              <a:t> cm was consistently accurate</a:t>
            </a:r>
            <a:endParaRPr dirty="0">
              <a:latin typeface="Catamaran" panose="020B0604020202020204" charset="0"/>
              <a:ea typeface="Catamaran Light"/>
              <a:cs typeface="Catamaran" panose="020B0604020202020204" charset="0"/>
              <a:sym typeface="Catamaran Light"/>
            </a:endParaRPr>
          </a:p>
          <a:p>
            <a:pPr marL="457200" lvl="0" indent="-317500" algn="l" rtl="0">
              <a:spcBef>
                <a:spcPts val="0"/>
              </a:spcBef>
              <a:spcAft>
                <a:spcPts val="0"/>
              </a:spcAft>
              <a:buSzPts val="1400"/>
              <a:buFont typeface="Catamaran Light"/>
              <a:buChar char="●"/>
            </a:pPr>
            <a:r>
              <a:rPr lang="en" dirty="0">
                <a:latin typeface="Catamaran" panose="020B0604020202020204" charset="0"/>
                <a:ea typeface="Catamaran Light"/>
                <a:cs typeface="Catamaran" panose="020B0604020202020204" charset="0"/>
                <a:sym typeface="Catamaran Light"/>
              </a:rPr>
              <a:t>Between 1 and 5 cm did not register anything</a:t>
            </a:r>
            <a:endParaRPr dirty="0">
              <a:latin typeface="Catamaran" panose="020B0604020202020204" charset="0"/>
              <a:ea typeface="Catamaran Light"/>
              <a:cs typeface="Catamaran" panose="020B0604020202020204" charset="0"/>
              <a:sym typeface="Catamaran Light"/>
            </a:endParaRPr>
          </a:p>
          <a:p>
            <a:pPr marL="457200" lvl="0" indent="-317500" algn="l" rtl="0">
              <a:spcBef>
                <a:spcPts val="0"/>
              </a:spcBef>
              <a:spcAft>
                <a:spcPts val="0"/>
              </a:spcAft>
              <a:buSzPts val="1400"/>
              <a:buFont typeface="Catamaran Light"/>
              <a:buChar char="●"/>
            </a:pPr>
            <a:r>
              <a:rPr lang="en" dirty="0">
                <a:latin typeface="Catamaran" panose="020B0604020202020204" charset="0"/>
                <a:ea typeface="Catamaran Light"/>
                <a:cs typeface="Catamaran" panose="020B0604020202020204" charset="0"/>
                <a:sym typeface="Catamaran Light"/>
              </a:rPr>
              <a:t>Peak accuracy between roughly 17-25 cm from the ground</a:t>
            </a:r>
            <a:endParaRPr dirty="0">
              <a:latin typeface="Catamaran" panose="020B0604020202020204" charset="0"/>
              <a:ea typeface="Catamaran Light"/>
              <a:cs typeface="Catamaran" panose="020B0604020202020204" charset="0"/>
              <a:sym typeface="Catamaran Light"/>
            </a:endParaRPr>
          </a:p>
          <a:p>
            <a:pPr marL="457200" lvl="0" indent="-317500" algn="l" rtl="0">
              <a:spcBef>
                <a:spcPts val="0"/>
              </a:spcBef>
              <a:spcAft>
                <a:spcPts val="0"/>
              </a:spcAft>
              <a:buSzPts val="1400"/>
              <a:buFont typeface="Catamaran Light"/>
              <a:buChar char="●"/>
            </a:pPr>
            <a:r>
              <a:rPr lang="en" dirty="0">
                <a:latin typeface="Catamaran" panose="020B0604020202020204" charset="0"/>
                <a:ea typeface="Catamaran Light"/>
                <a:cs typeface="Catamaran" panose="020B0604020202020204" charset="0"/>
                <a:sym typeface="Catamaran Light"/>
              </a:rPr>
              <a:t>This means our sonar should be set to trigger within this optimal range to avoid sonar malfunctions</a:t>
            </a:r>
            <a:endParaRPr dirty="0">
              <a:latin typeface="Catamaran" panose="020B0604020202020204" charset="0"/>
              <a:ea typeface="Catamaran Light"/>
              <a:cs typeface="Catamaran" panose="020B0604020202020204" charset="0"/>
              <a:sym typeface="Catamaran Light"/>
            </a:endParaRPr>
          </a:p>
        </p:txBody>
      </p:sp>
      <p:sp>
        <p:nvSpPr>
          <p:cNvPr id="367" name="Google Shape;367;p42"/>
          <p:cNvSpPr/>
          <p:nvPr/>
        </p:nvSpPr>
        <p:spPr>
          <a:xfrm>
            <a:off x="3559104" y="779362"/>
            <a:ext cx="5468821" cy="714963"/>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tamaran"/>
                <a:ea typeface="Catamaran"/>
                <a:cs typeface="Catamaran"/>
                <a:sym typeface="Catamaran"/>
              </a:rPr>
              <a:t>Sonar Accuracy as a Function of Distance from Ground</a:t>
            </a:r>
            <a:endParaRPr b="1">
              <a:latin typeface="Catamaran"/>
              <a:ea typeface="Catamaran"/>
              <a:cs typeface="Catamaran"/>
              <a:sym typeface="Catamaran"/>
            </a:endParaRPr>
          </a:p>
        </p:txBody>
      </p:sp>
      <p:sp>
        <p:nvSpPr>
          <p:cNvPr id="2" name="Google Shape;357;p41">
            <a:extLst>
              <a:ext uri="{FF2B5EF4-FFF2-40B4-BE49-F238E27FC236}">
                <a16:creationId xmlns:a16="http://schemas.microsoft.com/office/drawing/2014/main" id="{D7BC7B99-4B56-0E0A-76B8-CE16914417F5}"/>
              </a:ext>
            </a:extLst>
          </p:cNvPr>
          <p:cNvSpPr/>
          <p:nvPr/>
        </p:nvSpPr>
        <p:spPr>
          <a:xfrm>
            <a:off x="201075" y="779362"/>
            <a:ext cx="3016200" cy="88443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tamaran"/>
                <a:ea typeface="Catamaran"/>
                <a:cs typeface="Catamaran"/>
                <a:sym typeface="Catamaran"/>
              </a:rPr>
              <a:t>Research Question:</a:t>
            </a:r>
            <a:r>
              <a:rPr lang="en">
                <a:latin typeface="Catamaran Light"/>
                <a:ea typeface="Catamaran Light"/>
                <a:cs typeface="Catamaran Light"/>
                <a:sym typeface="Catamaran Light"/>
              </a:rPr>
              <a:t> At what distance from the ground is the sonar most reliable?</a:t>
            </a:r>
            <a:endParaRPr>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p14:dur="250" advTm="22000">
        <p:fade/>
      </p:transition>
    </mc:Choice>
    <mc:Fallback>
      <p:transition advTm="2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
        <p:cNvGrpSpPr/>
        <p:nvPr/>
      </p:nvGrpSpPr>
      <p:grpSpPr>
        <a:xfrm>
          <a:off x="0" y="0"/>
          <a:ext cx="0" cy="0"/>
          <a:chOff x="0" y="0"/>
          <a:chExt cx="0" cy="0"/>
        </a:xfrm>
      </p:grpSpPr>
      <p:sp>
        <p:nvSpPr>
          <p:cNvPr id="372" name="Google Shape;372;p43"/>
          <p:cNvSpPr/>
          <p:nvPr/>
        </p:nvSpPr>
        <p:spPr>
          <a:xfrm>
            <a:off x="260925" y="284100"/>
            <a:ext cx="50613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Calibri" panose="020F0502020204030204" pitchFamily="34" charset="0"/>
                <a:ea typeface="Livvic"/>
                <a:cs typeface="Calibri" panose="020F0502020204030204" pitchFamily="34" charset="0"/>
                <a:sym typeface="Livvic"/>
              </a:rPr>
              <a:t>Weighted Decision Matrix</a:t>
            </a:r>
            <a:endParaRPr dirty="0">
              <a:solidFill>
                <a:schemeClr val="lt1"/>
              </a:solidFill>
              <a:latin typeface="Calibri" panose="020F0502020204030204" pitchFamily="34" charset="0"/>
              <a:cs typeface="Calibri" panose="020F0502020204030204" pitchFamily="34" charset="0"/>
            </a:endParaRPr>
          </a:p>
        </p:txBody>
      </p:sp>
      <p:pic>
        <p:nvPicPr>
          <p:cNvPr id="373" name="Google Shape;373;p43" title="Chart"/>
          <p:cNvPicPr preferRelativeResize="0"/>
          <p:nvPr/>
        </p:nvPicPr>
        <p:blipFill>
          <a:blip r:embed="rId3">
            <a:alphaModFix/>
          </a:blip>
          <a:stretch>
            <a:fillRect/>
          </a:stretch>
        </p:blipFill>
        <p:spPr>
          <a:xfrm>
            <a:off x="3222174" y="1247062"/>
            <a:ext cx="5765775" cy="3161570"/>
          </a:xfrm>
          <a:prstGeom prst="rect">
            <a:avLst/>
          </a:prstGeom>
          <a:noFill/>
          <a:ln>
            <a:noFill/>
          </a:ln>
        </p:spPr>
      </p:pic>
      <p:sp>
        <p:nvSpPr>
          <p:cNvPr id="374" name="Google Shape;374;p43"/>
          <p:cNvSpPr txBox="1"/>
          <p:nvPr/>
        </p:nvSpPr>
        <p:spPr>
          <a:xfrm>
            <a:off x="156050" y="1247050"/>
            <a:ext cx="3135600" cy="3465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All 5 concepts passed screening</a:t>
            </a:r>
            <a:endParaRPr dirty="0">
              <a:latin typeface="Catamaran Light"/>
              <a:ea typeface="Catamaran Light"/>
              <a:cs typeface="Catamaran Light"/>
              <a:sym typeface="Catamaran Light"/>
            </a:endParaRPr>
          </a:p>
          <a:p>
            <a:pPr marL="0" lvl="0" indent="0" algn="l" rtl="0">
              <a:spcBef>
                <a:spcPts val="0"/>
              </a:spcBef>
              <a:spcAft>
                <a:spcPts val="0"/>
              </a:spcAft>
              <a:buNone/>
            </a:pPr>
            <a:endParaRPr dirty="0">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We elected to skip ranking due to a low number of concepts</a:t>
            </a:r>
          </a:p>
          <a:p>
            <a:pPr marL="139700" lvl="0" algn="l" rtl="0">
              <a:spcBef>
                <a:spcPts val="0"/>
              </a:spcBef>
              <a:spcAft>
                <a:spcPts val="0"/>
              </a:spcAft>
              <a:buSzPts val="1400"/>
            </a:pPr>
            <a:endParaRPr dirty="0">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We built our criteria based on our evaluation criteria and integrated </a:t>
            </a:r>
            <a:r>
              <a:rPr lang="en" b="1" dirty="0">
                <a:latin typeface="Catamaran"/>
                <a:ea typeface="Catamaran"/>
                <a:cs typeface="Catamaran"/>
                <a:sym typeface="Catamaran"/>
              </a:rPr>
              <a:t>Experiment 1 &amp; 2 results</a:t>
            </a:r>
            <a:r>
              <a:rPr lang="en" dirty="0">
                <a:latin typeface="Catamaran Light"/>
                <a:ea typeface="Catamaran Light"/>
                <a:cs typeface="Catamaran Light"/>
                <a:sym typeface="Catamaran Light"/>
              </a:rPr>
              <a:t> in our evaluation</a:t>
            </a:r>
            <a:endParaRPr dirty="0">
              <a:latin typeface="Catamaran Light"/>
              <a:ea typeface="Catamaran Light"/>
              <a:cs typeface="Catamaran Light"/>
              <a:sym typeface="Catamaran Light"/>
            </a:endParaRPr>
          </a:p>
          <a:p>
            <a:pPr marL="0" lvl="0" indent="0" algn="l" rtl="0">
              <a:spcBef>
                <a:spcPts val="0"/>
              </a:spcBef>
              <a:spcAft>
                <a:spcPts val="0"/>
              </a:spcAft>
              <a:buNone/>
            </a:pPr>
            <a:endParaRPr dirty="0">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dirty="0">
                <a:latin typeface="Catamaran Light"/>
                <a:ea typeface="Catamaran Light"/>
                <a:cs typeface="Catamaran Light"/>
                <a:sym typeface="Catamaran Light"/>
              </a:rPr>
              <a:t>We distributed the criteria weights based on competition rules and team strategy</a:t>
            </a:r>
            <a:endParaRPr dirty="0">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p14:dur="250" advTm="12000">
        <p:fade/>
      </p:transition>
    </mc:Choice>
    <mc:Fallback>
      <p:transition advTm="1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8"/>
        <p:cNvGrpSpPr/>
        <p:nvPr/>
      </p:nvGrpSpPr>
      <p:grpSpPr>
        <a:xfrm>
          <a:off x="0" y="0"/>
          <a:ext cx="0" cy="0"/>
          <a:chOff x="0" y="0"/>
          <a:chExt cx="0" cy="0"/>
        </a:xfrm>
      </p:grpSpPr>
      <p:sp>
        <p:nvSpPr>
          <p:cNvPr id="379" name="Google Shape;379;p44"/>
          <p:cNvSpPr/>
          <p:nvPr/>
        </p:nvSpPr>
        <p:spPr>
          <a:xfrm>
            <a:off x="233800" y="298100"/>
            <a:ext cx="50613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Calibri" panose="020F0502020204030204" pitchFamily="34" charset="0"/>
                <a:ea typeface="Livvic"/>
                <a:cs typeface="Calibri" panose="020F0502020204030204" pitchFamily="34" charset="0"/>
                <a:sym typeface="Livvic"/>
              </a:rPr>
              <a:t>Weighted Decision Matrix</a:t>
            </a:r>
            <a:endParaRPr dirty="0">
              <a:latin typeface="Calibri" panose="020F0502020204030204" pitchFamily="34" charset="0"/>
              <a:cs typeface="Calibri" panose="020F0502020204030204" pitchFamily="34" charset="0"/>
            </a:endParaRPr>
          </a:p>
        </p:txBody>
      </p:sp>
      <p:sp>
        <p:nvSpPr>
          <p:cNvPr id="380" name="Google Shape;380;p44"/>
          <p:cNvSpPr txBox="1"/>
          <p:nvPr/>
        </p:nvSpPr>
        <p:spPr>
          <a:xfrm>
            <a:off x="300075" y="1311050"/>
            <a:ext cx="3135600" cy="3096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tamaran Light"/>
              <a:buChar char="●"/>
            </a:pPr>
            <a:r>
              <a:rPr lang="en">
                <a:latin typeface="Catamaran Light"/>
                <a:ea typeface="Catamaran Light"/>
                <a:cs typeface="Catamaran Light"/>
                <a:sym typeface="Catamaran Light"/>
              </a:rPr>
              <a:t>Final WDM resulted in </a:t>
            </a:r>
            <a:r>
              <a:rPr lang="en" b="1" i="1">
                <a:latin typeface="Catamaran"/>
                <a:ea typeface="Catamaran"/>
                <a:cs typeface="Catamaran"/>
                <a:sym typeface="Catamaran"/>
              </a:rPr>
              <a:t>The Excavator</a:t>
            </a:r>
            <a:r>
              <a:rPr lang="en">
                <a:latin typeface="Catamaran Light"/>
                <a:ea typeface="Catamaran Light"/>
                <a:cs typeface="Catamaran Light"/>
                <a:sym typeface="Catamaran Light"/>
              </a:rPr>
              <a:t> being the most promising concept.</a:t>
            </a:r>
            <a:endParaRPr>
              <a:latin typeface="Catamaran Light"/>
              <a:ea typeface="Catamaran Light"/>
              <a:cs typeface="Catamaran Light"/>
              <a:sym typeface="Catamaran Light"/>
            </a:endParaRPr>
          </a:p>
          <a:p>
            <a:pPr marL="457200" lvl="0" indent="0" algn="l" rtl="0">
              <a:spcBef>
                <a:spcPts val="0"/>
              </a:spcBef>
              <a:spcAft>
                <a:spcPts val="0"/>
              </a:spcAft>
              <a:buNone/>
            </a:pPr>
            <a:endParaRPr>
              <a:latin typeface="Catamaran Light"/>
              <a:ea typeface="Catamaran Light"/>
              <a:cs typeface="Catamaran Light"/>
              <a:sym typeface="Catamaran Light"/>
            </a:endParaRPr>
          </a:p>
          <a:p>
            <a:pPr marL="457200" lvl="0" indent="-317500" algn="l" rtl="0">
              <a:spcBef>
                <a:spcPts val="0"/>
              </a:spcBef>
              <a:spcAft>
                <a:spcPts val="0"/>
              </a:spcAft>
              <a:buSzPts val="1400"/>
              <a:buFont typeface="Catamaran Light"/>
              <a:buChar char="●"/>
            </a:pPr>
            <a:r>
              <a:rPr lang="en">
                <a:latin typeface="Catamaran Light"/>
                <a:ea typeface="Catamaran Light"/>
                <a:cs typeface="Catamaran Light"/>
                <a:sym typeface="Catamaran Light"/>
              </a:rPr>
              <a:t>Sensitivity analysis to ensure robustness:</a:t>
            </a:r>
            <a:endParaRPr>
              <a:latin typeface="Catamaran Light"/>
              <a:ea typeface="Catamaran Light"/>
              <a:cs typeface="Catamaran Light"/>
              <a:sym typeface="Catamaran Light"/>
            </a:endParaRPr>
          </a:p>
          <a:p>
            <a:pPr marL="914400" lvl="1" indent="-317500" algn="l" rtl="0">
              <a:spcBef>
                <a:spcPts val="0"/>
              </a:spcBef>
              <a:spcAft>
                <a:spcPts val="0"/>
              </a:spcAft>
              <a:buSzPts val="1400"/>
              <a:buFont typeface="Catamaran Light"/>
              <a:buChar char="○"/>
            </a:pPr>
            <a:r>
              <a:rPr lang="en">
                <a:latin typeface="Catamaran Light"/>
                <a:ea typeface="Catamaran Light"/>
                <a:cs typeface="Catamaran Light"/>
                <a:sym typeface="Catamaran Light"/>
              </a:rPr>
              <a:t>Excavator remained our top concept </a:t>
            </a:r>
            <a:endParaRPr>
              <a:latin typeface="Catamaran Light"/>
              <a:ea typeface="Catamaran Light"/>
              <a:cs typeface="Catamaran Light"/>
              <a:sym typeface="Catamaran Light"/>
            </a:endParaRPr>
          </a:p>
          <a:p>
            <a:pPr marL="914400" lvl="1" indent="-317500" algn="l" rtl="0">
              <a:spcBef>
                <a:spcPts val="0"/>
              </a:spcBef>
              <a:spcAft>
                <a:spcPts val="0"/>
              </a:spcAft>
              <a:buSzPts val="1400"/>
              <a:buFont typeface="Catamaran Light"/>
              <a:buChar char="○"/>
            </a:pPr>
            <a:r>
              <a:rPr lang="en">
                <a:latin typeface="Catamaran Light"/>
                <a:ea typeface="Catamaran Light"/>
                <a:cs typeface="Catamaran Light"/>
                <a:sym typeface="Catamaran Light"/>
              </a:rPr>
              <a:t>Minor changes across lower scoring concepts</a:t>
            </a:r>
            <a:endParaRPr>
              <a:latin typeface="Catamaran Light"/>
              <a:ea typeface="Catamaran Light"/>
              <a:cs typeface="Catamaran Light"/>
              <a:sym typeface="Catamaran Light"/>
            </a:endParaRPr>
          </a:p>
          <a:p>
            <a:pPr marL="914400" lvl="1" indent="-317500" algn="l" rtl="0">
              <a:spcBef>
                <a:spcPts val="0"/>
              </a:spcBef>
              <a:spcAft>
                <a:spcPts val="0"/>
              </a:spcAft>
              <a:buSzPts val="1400"/>
              <a:buFont typeface="Catamaran Light"/>
              <a:buChar char="○"/>
            </a:pPr>
            <a:r>
              <a:rPr lang="en">
                <a:latin typeface="Catamaran Light"/>
                <a:ea typeface="Catamaran Light"/>
                <a:cs typeface="Catamaran Light"/>
                <a:sym typeface="Catamaran Light"/>
              </a:rPr>
              <a:t>Indicates our results are valid</a:t>
            </a:r>
            <a:endParaRPr>
              <a:latin typeface="Catamaran Light"/>
              <a:ea typeface="Catamaran Light"/>
              <a:cs typeface="Catamaran Light"/>
              <a:sym typeface="Catamaran Light"/>
            </a:endParaRPr>
          </a:p>
        </p:txBody>
      </p:sp>
      <p:pic>
        <p:nvPicPr>
          <p:cNvPr id="381" name="Google Shape;381;p44" title="Chart"/>
          <p:cNvPicPr preferRelativeResize="0"/>
          <p:nvPr/>
        </p:nvPicPr>
        <p:blipFill>
          <a:blip r:embed="rId3">
            <a:alphaModFix/>
          </a:blip>
          <a:stretch>
            <a:fillRect/>
          </a:stretch>
        </p:blipFill>
        <p:spPr>
          <a:xfrm>
            <a:off x="3435675" y="1041975"/>
            <a:ext cx="5442675" cy="336538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advTm="10000">
        <p:fade/>
      </p:transition>
    </mc:Choice>
    <mc:Fallback>
      <p:transition advTm="1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5"/>
          <p:cNvSpPr/>
          <p:nvPr/>
        </p:nvSpPr>
        <p:spPr>
          <a:xfrm flipH="1">
            <a:off x="0" y="0"/>
            <a:ext cx="9144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Calibri" panose="020F0502020204030204" pitchFamily="34" charset="0"/>
                <a:ea typeface="Livvic"/>
                <a:cs typeface="Calibri" panose="020F0502020204030204" pitchFamily="34" charset="0"/>
                <a:sym typeface="Livvic"/>
              </a:rPr>
              <a:t>Final Design</a:t>
            </a:r>
            <a:endParaRPr sz="3200" b="1" dirty="0">
              <a:solidFill>
                <a:schemeClr val="lt1"/>
              </a:solidFill>
              <a:latin typeface="Calibri" panose="020F0502020204030204" pitchFamily="34" charset="0"/>
              <a:ea typeface="Livvic"/>
              <a:cs typeface="Calibri" panose="020F0502020204030204" pitchFamily="34" charset="0"/>
              <a:sym typeface="Livvic"/>
            </a:endParaRPr>
          </a:p>
        </p:txBody>
      </p:sp>
      <p:sp>
        <p:nvSpPr>
          <p:cNvPr id="387" name="Google Shape;387;p45"/>
          <p:cNvSpPr/>
          <p:nvPr/>
        </p:nvSpPr>
        <p:spPr>
          <a:xfrm>
            <a:off x="8253500" y="96400"/>
            <a:ext cx="791700" cy="76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Livvic"/>
                <a:ea typeface="Livvic"/>
                <a:cs typeface="Livvic"/>
                <a:sym typeface="Livvic"/>
              </a:rPr>
              <a:t>05</a:t>
            </a:r>
            <a:endParaRPr>
              <a:solidFill>
                <a:schemeClr val="lt1"/>
              </a:solidFill>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p14:dur="250" advTm="1500">
        <p:fade/>
      </p:transition>
    </mc:Choice>
    <mc:Fallback>
      <p:transition advTm="15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1"/>
        <p:cNvGrpSpPr/>
        <p:nvPr/>
      </p:nvGrpSpPr>
      <p:grpSpPr>
        <a:xfrm>
          <a:off x="0" y="0"/>
          <a:ext cx="0" cy="0"/>
          <a:chOff x="0" y="0"/>
          <a:chExt cx="0" cy="0"/>
        </a:xfrm>
      </p:grpSpPr>
      <p:sp>
        <p:nvSpPr>
          <p:cNvPr id="392" name="Google Shape;392;p46"/>
          <p:cNvSpPr/>
          <p:nvPr/>
        </p:nvSpPr>
        <p:spPr>
          <a:xfrm>
            <a:off x="292200" y="50500"/>
            <a:ext cx="85596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Calibri" panose="020F0502020204030204" pitchFamily="34" charset="0"/>
                <a:ea typeface="Livvic"/>
                <a:cs typeface="Calibri" panose="020F0502020204030204" pitchFamily="34" charset="0"/>
                <a:sym typeface="Livvic"/>
              </a:rPr>
              <a:t>Final Design: The S.M.A.R.T Claw</a:t>
            </a:r>
            <a:endParaRPr dirty="0">
              <a:latin typeface="Calibri" panose="020F0502020204030204" pitchFamily="34" charset="0"/>
              <a:cs typeface="Calibri" panose="020F0502020204030204" pitchFamily="34" charset="0"/>
            </a:endParaRPr>
          </a:p>
        </p:txBody>
      </p:sp>
      <p:pic>
        <p:nvPicPr>
          <p:cNvPr id="394" name="Google Shape;394;p46"/>
          <p:cNvPicPr preferRelativeResize="0"/>
          <p:nvPr/>
        </p:nvPicPr>
        <p:blipFill>
          <a:blip r:embed="rId3">
            <a:alphaModFix/>
          </a:blip>
          <a:stretch>
            <a:fillRect/>
          </a:stretch>
        </p:blipFill>
        <p:spPr>
          <a:xfrm>
            <a:off x="405636" y="747100"/>
            <a:ext cx="4162898" cy="4277362"/>
          </a:xfrm>
          <a:prstGeom prst="rect">
            <a:avLst/>
          </a:prstGeom>
          <a:noFill/>
          <a:ln w="19050" cap="flat" cmpd="sng">
            <a:solidFill>
              <a:schemeClr val="dk1"/>
            </a:solidFill>
            <a:prstDash val="solid"/>
            <a:round/>
            <a:headEnd type="none" w="sm" len="sm"/>
            <a:tailEnd type="none" w="sm" len="sm"/>
          </a:ln>
        </p:spPr>
      </p:pic>
      <p:pic>
        <p:nvPicPr>
          <p:cNvPr id="395" name="Google Shape;395;p46"/>
          <p:cNvPicPr preferRelativeResize="0"/>
          <p:nvPr/>
        </p:nvPicPr>
        <p:blipFill rotWithShape="1">
          <a:blip r:embed="rId4">
            <a:alphaModFix/>
          </a:blip>
          <a:srcRect l="5246" t="15484" r="6273" b="19207"/>
          <a:stretch/>
        </p:blipFill>
        <p:spPr>
          <a:xfrm>
            <a:off x="4730774" y="747086"/>
            <a:ext cx="4007589" cy="4277362"/>
          </a:xfrm>
          <a:prstGeom prst="rect">
            <a:avLst/>
          </a:prstGeom>
          <a:noFill/>
          <a:ln w="1905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250" advTm="10000">
        <p:fade/>
      </p:transition>
    </mc:Choice>
    <mc:Fallback>
      <p:transition advTm="10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7"/>
          <p:cNvSpPr/>
          <p:nvPr/>
        </p:nvSpPr>
        <p:spPr>
          <a:xfrm>
            <a:off x="207275" y="143275"/>
            <a:ext cx="3161100" cy="10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7"/>
          <p:cNvSpPr txBox="1">
            <a:spLocks noGrp="1"/>
          </p:cNvSpPr>
          <p:nvPr>
            <p:ph type="subTitle" idx="1"/>
          </p:nvPr>
        </p:nvSpPr>
        <p:spPr>
          <a:xfrm>
            <a:off x="207300" y="2836675"/>
            <a:ext cx="3161100" cy="1995300"/>
          </a:xfrm>
          <a:prstGeom prst="rect">
            <a:avLst/>
          </a:prstGeom>
          <a:solidFill>
            <a:schemeClr val="lt2"/>
          </a:solidFill>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Livvic Light"/>
              <a:buChar char="●"/>
            </a:pPr>
            <a:r>
              <a:rPr lang="en-US" sz="1400">
                <a:solidFill>
                  <a:schemeClr val="accent6">
                    <a:lumMod val="50000"/>
                  </a:schemeClr>
                </a:solidFill>
                <a:latin typeface="Livvic Light"/>
                <a:ea typeface="Livvic Light"/>
                <a:cs typeface="Livvic Light"/>
                <a:sym typeface="Livvic Light"/>
              </a:rPr>
              <a:t>For Round 1 (Variety Objects)</a:t>
            </a:r>
          </a:p>
          <a:p>
            <a:pPr marL="457200" lvl="0" indent="0" algn="l" rtl="0">
              <a:spcBef>
                <a:spcPts val="0"/>
              </a:spcBef>
              <a:spcAft>
                <a:spcPts val="0"/>
              </a:spcAft>
              <a:buNone/>
            </a:pPr>
            <a:endParaRPr lang="en-US" sz="1400">
              <a:solidFill>
                <a:schemeClr val="accent6">
                  <a:lumMod val="50000"/>
                </a:schemeClr>
              </a:solidFill>
              <a:latin typeface="Livvic Light"/>
              <a:ea typeface="Livvic Light"/>
              <a:cs typeface="Livvic Light"/>
              <a:sym typeface="Livvic Light"/>
            </a:endParaRPr>
          </a:p>
          <a:p>
            <a:pPr marL="457200" lvl="0" indent="-317500" algn="l" rtl="0">
              <a:spcBef>
                <a:spcPts val="0"/>
              </a:spcBef>
              <a:spcAft>
                <a:spcPts val="0"/>
              </a:spcAft>
              <a:buSzPts val="1400"/>
              <a:buFont typeface="Livvic Light"/>
              <a:buChar char="●"/>
            </a:pPr>
            <a:r>
              <a:rPr lang="en-US" sz="1400">
                <a:solidFill>
                  <a:schemeClr val="accent6">
                    <a:lumMod val="50000"/>
                  </a:schemeClr>
                </a:solidFill>
                <a:latin typeface="Livvic Light"/>
                <a:ea typeface="Livvic Light"/>
                <a:cs typeface="Livvic Light"/>
                <a:sym typeface="Livvic Light"/>
              </a:rPr>
              <a:t>Applies a focused force across a 4in span</a:t>
            </a:r>
          </a:p>
          <a:p>
            <a:pPr marL="457200" lvl="0" indent="0" algn="l" rtl="0">
              <a:spcBef>
                <a:spcPts val="0"/>
              </a:spcBef>
              <a:spcAft>
                <a:spcPts val="0"/>
              </a:spcAft>
              <a:buNone/>
            </a:pPr>
            <a:endParaRPr lang="en-US" sz="1400">
              <a:solidFill>
                <a:schemeClr val="accent6">
                  <a:lumMod val="50000"/>
                </a:schemeClr>
              </a:solidFill>
              <a:latin typeface="Livvic Light"/>
              <a:ea typeface="Livvic Light"/>
              <a:cs typeface="Livvic Light"/>
              <a:sym typeface="Livvic Light"/>
            </a:endParaRPr>
          </a:p>
          <a:p>
            <a:pPr marL="457200" lvl="0" indent="-317500" algn="l" rtl="0">
              <a:spcBef>
                <a:spcPts val="0"/>
              </a:spcBef>
              <a:spcAft>
                <a:spcPts val="0"/>
              </a:spcAft>
              <a:buSzPts val="1400"/>
              <a:buFont typeface="Livvic Light"/>
              <a:buChar char="●"/>
            </a:pPr>
            <a:r>
              <a:rPr lang="en-US" sz="1400">
                <a:solidFill>
                  <a:schemeClr val="accent6">
                    <a:lumMod val="50000"/>
                  </a:schemeClr>
                </a:solidFill>
                <a:latin typeface="Livvic Light"/>
                <a:ea typeface="Livvic Light"/>
                <a:cs typeface="Livvic Light"/>
                <a:sym typeface="Livvic Light"/>
              </a:rPr>
              <a:t>Useful for heavier objects such as the can</a:t>
            </a:r>
          </a:p>
        </p:txBody>
      </p:sp>
      <p:sp>
        <p:nvSpPr>
          <p:cNvPr id="402" name="Google Shape;402;p47"/>
          <p:cNvSpPr txBox="1">
            <a:spLocks noGrp="1"/>
          </p:cNvSpPr>
          <p:nvPr>
            <p:ph type="ctrTitle" idx="2"/>
          </p:nvPr>
        </p:nvSpPr>
        <p:spPr>
          <a:xfrm>
            <a:off x="207275" y="392117"/>
            <a:ext cx="3161100" cy="50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Modular Attachment 1</a:t>
            </a:r>
            <a:endParaRPr>
              <a:solidFill>
                <a:schemeClr val="lt1"/>
              </a:solidFill>
            </a:endParaRPr>
          </a:p>
        </p:txBody>
      </p:sp>
      <p:sp>
        <p:nvSpPr>
          <p:cNvPr id="403" name="Google Shape;403;p47"/>
          <p:cNvSpPr/>
          <p:nvPr/>
        </p:nvSpPr>
        <p:spPr>
          <a:xfrm>
            <a:off x="6899222" y="143308"/>
            <a:ext cx="2037600" cy="10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7"/>
          <p:cNvSpPr txBox="1">
            <a:spLocks noGrp="1"/>
          </p:cNvSpPr>
          <p:nvPr>
            <p:ph type="subTitle" idx="1"/>
          </p:nvPr>
        </p:nvSpPr>
        <p:spPr>
          <a:xfrm>
            <a:off x="3502000" y="2836675"/>
            <a:ext cx="3263700" cy="1995300"/>
          </a:xfrm>
          <a:prstGeom prst="rect">
            <a:avLst/>
          </a:prstGeom>
          <a:solidFill>
            <a:schemeClr val="lt2"/>
          </a:solidFill>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ivvic Light"/>
              <a:buChar char="●"/>
            </a:pPr>
            <a:r>
              <a:rPr lang="en" sz="1400" dirty="0">
                <a:solidFill>
                  <a:schemeClr val="accent6">
                    <a:lumMod val="50000"/>
                  </a:schemeClr>
                </a:solidFill>
                <a:latin typeface="Livvic Light"/>
                <a:ea typeface="Livvic Light"/>
                <a:cs typeface="Livvic Light"/>
                <a:sym typeface="Livvic Light"/>
              </a:rPr>
              <a:t>For Round 2 (bulk objects)</a:t>
            </a:r>
            <a:endParaRPr sz="1400" dirty="0">
              <a:solidFill>
                <a:schemeClr val="accent6">
                  <a:lumMod val="50000"/>
                </a:schemeClr>
              </a:solidFill>
              <a:latin typeface="Livvic Light"/>
              <a:ea typeface="Livvic Light"/>
              <a:cs typeface="Livvic Light"/>
              <a:sym typeface="Livvic Light"/>
            </a:endParaRPr>
          </a:p>
          <a:p>
            <a:pPr marL="457200" lvl="0" indent="0" algn="l" rtl="0">
              <a:spcBef>
                <a:spcPts val="0"/>
              </a:spcBef>
              <a:spcAft>
                <a:spcPts val="0"/>
              </a:spcAft>
              <a:buNone/>
            </a:pPr>
            <a:endParaRPr sz="1400" dirty="0">
              <a:solidFill>
                <a:schemeClr val="accent6">
                  <a:lumMod val="50000"/>
                </a:schemeClr>
              </a:solidFill>
              <a:latin typeface="Livvic Light"/>
              <a:ea typeface="Livvic Light"/>
              <a:cs typeface="Livvic Light"/>
              <a:sym typeface="Livvic Light"/>
            </a:endParaRPr>
          </a:p>
          <a:p>
            <a:pPr marL="457200" lvl="0" indent="-317500" algn="l" rtl="0">
              <a:spcBef>
                <a:spcPts val="0"/>
              </a:spcBef>
              <a:spcAft>
                <a:spcPts val="0"/>
              </a:spcAft>
              <a:buSzPts val="1400"/>
              <a:buFont typeface="Livvic Light"/>
              <a:buChar char="●"/>
            </a:pPr>
            <a:r>
              <a:rPr lang="en" sz="1400" dirty="0">
                <a:solidFill>
                  <a:schemeClr val="accent6">
                    <a:lumMod val="50000"/>
                  </a:schemeClr>
                </a:solidFill>
                <a:latin typeface="Livvic Light"/>
                <a:ea typeface="Livvic Light"/>
                <a:cs typeface="Livvic Light"/>
                <a:sym typeface="Livvic Light"/>
              </a:rPr>
              <a:t>Distributes force across 8in length for lifting multiple objects</a:t>
            </a:r>
            <a:endParaRPr sz="1400" dirty="0">
              <a:solidFill>
                <a:schemeClr val="accent6">
                  <a:lumMod val="50000"/>
                </a:schemeClr>
              </a:solidFill>
              <a:latin typeface="Livvic Light"/>
              <a:ea typeface="Livvic Light"/>
              <a:cs typeface="Livvic Light"/>
              <a:sym typeface="Livvic Light"/>
            </a:endParaRPr>
          </a:p>
          <a:p>
            <a:pPr marL="457200" lvl="0" indent="0" algn="l" rtl="0">
              <a:spcBef>
                <a:spcPts val="0"/>
              </a:spcBef>
              <a:spcAft>
                <a:spcPts val="0"/>
              </a:spcAft>
              <a:buNone/>
            </a:pPr>
            <a:endParaRPr sz="1400" dirty="0">
              <a:solidFill>
                <a:schemeClr val="accent6">
                  <a:lumMod val="50000"/>
                </a:schemeClr>
              </a:solidFill>
              <a:latin typeface="Livvic Light"/>
              <a:ea typeface="Livvic Light"/>
              <a:cs typeface="Livvic Light"/>
              <a:sym typeface="Livvic Light"/>
            </a:endParaRPr>
          </a:p>
          <a:p>
            <a:pPr marL="457200" lvl="0" indent="-317500" algn="l" rtl="0">
              <a:spcBef>
                <a:spcPts val="0"/>
              </a:spcBef>
              <a:spcAft>
                <a:spcPts val="0"/>
              </a:spcAft>
              <a:buSzPts val="1400"/>
              <a:buFont typeface="Livvic Light"/>
              <a:buChar char="●"/>
            </a:pPr>
            <a:r>
              <a:rPr lang="en" sz="1400" dirty="0">
                <a:solidFill>
                  <a:schemeClr val="accent6">
                    <a:lumMod val="50000"/>
                  </a:schemeClr>
                </a:solidFill>
                <a:latin typeface="Livvic Light"/>
                <a:ea typeface="Livvic Light"/>
                <a:cs typeface="Livvic Light"/>
                <a:sym typeface="Livvic Light"/>
              </a:rPr>
              <a:t>Cubes are lightweight so we can pick up roughly 16 at once (8 x 2 grid)</a:t>
            </a:r>
            <a:endParaRPr sz="1400" dirty="0">
              <a:solidFill>
                <a:schemeClr val="accent6">
                  <a:lumMod val="50000"/>
                </a:schemeClr>
              </a:solidFill>
              <a:latin typeface="Livvic Light"/>
              <a:ea typeface="Livvic Light"/>
              <a:cs typeface="Livvic Light"/>
              <a:sym typeface="Livvic Light"/>
            </a:endParaRPr>
          </a:p>
        </p:txBody>
      </p:sp>
      <p:pic>
        <p:nvPicPr>
          <p:cNvPr id="405" name="Google Shape;405;p47"/>
          <p:cNvPicPr preferRelativeResize="0"/>
          <p:nvPr/>
        </p:nvPicPr>
        <p:blipFill rotWithShape="1">
          <a:blip r:embed="rId3">
            <a:alphaModFix/>
          </a:blip>
          <a:srcRect l="3558" t="24101" b="27051"/>
          <a:stretch/>
        </p:blipFill>
        <p:spPr>
          <a:xfrm>
            <a:off x="6899150" y="1305038"/>
            <a:ext cx="2037601" cy="1376051"/>
          </a:xfrm>
          <a:prstGeom prst="rect">
            <a:avLst/>
          </a:prstGeom>
          <a:noFill/>
          <a:ln>
            <a:noFill/>
          </a:ln>
        </p:spPr>
      </p:pic>
      <p:pic>
        <p:nvPicPr>
          <p:cNvPr id="406" name="Google Shape;406;p47"/>
          <p:cNvPicPr preferRelativeResize="0"/>
          <p:nvPr/>
        </p:nvPicPr>
        <p:blipFill rotWithShape="1">
          <a:blip r:embed="rId4">
            <a:alphaModFix/>
          </a:blip>
          <a:srcRect l="13958" t="35426" r="11033" b="20577"/>
          <a:stretch/>
        </p:blipFill>
        <p:spPr>
          <a:xfrm>
            <a:off x="3524737" y="1312400"/>
            <a:ext cx="3240942" cy="1376079"/>
          </a:xfrm>
          <a:prstGeom prst="rect">
            <a:avLst/>
          </a:prstGeom>
          <a:noFill/>
          <a:ln>
            <a:noFill/>
          </a:ln>
        </p:spPr>
      </p:pic>
      <p:pic>
        <p:nvPicPr>
          <p:cNvPr id="407" name="Google Shape;407;p47"/>
          <p:cNvPicPr preferRelativeResize="0"/>
          <p:nvPr/>
        </p:nvPicPr>
        <p:blipFill rotWithShape="1">
          <a:blip r:embed="rId5">
            <a:alphaModFix/>
          </a:blip>
          <a:srcRect l="4898" t="30968" r="9316" b="18716"/>
          <a:stretch/>
        </p:blipFill>
        <p:spPr>
          <a:xfrm>
            <a:off x="207237" y="1297713"/>
            <a:ext cx="3161229" cy="1390700"/>
          </a:xfrm>
          <a:prstGeom prst="rect">
            <a:avLst/>
          </a:prstGeom>
          <a:noFill/>
          <a:ln>
            <a:noFill/>
          </a:ln>
        </p:spPr>
      </p:pic>
      <p:sp>
        <p:nvSpPr>
          <p:cNvPr id="408" name="Google Shape;408;p47"/>
          <p:cNvSpPr/>
          <p:nvPr/>
        </p:nvSpPr>
        <p:spPr>
          <a:xfrm>
            <a:off x="3524879" y="143300"/>
            <a:ext cx="3240900" cy="10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txBox="1">
            <a:spLocks noGrp="1"/>
          </p:cNvSpPr>
          <p:nvPr>
            <p:ph type="ctrTitle" idx="2"/>
          </p:nvPr>
        </p:nvSpPr>
        <p:spPr>
          <a:xfrm>
            <a:off x="3524725" y="392142"/>
            <a:ext cx="3240900" cy="50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Modular Attachment 2</a:t>
            </a:r>
            <a:endParaRPr>
              <a:solidFill>
                <a:schemeClr val="lt1"/>
              </a:solidFill>
            </a:endParaRPr>
          </a:p>
        </p:txBody>
      </p:sp>
      <p:sp>
        <p:nvSpPr>
          <p:cNvPr id="410" name="Google Shape;410;p47"/>
          <p:cNvSpPr txBox="1">
            <a:spLocks noGrp="1"/>
          </p:cNvSpPr>
          <p:nvPr>
            <p:ph type="ctrTitle" idx="2"/>
          </p:nvPr>
        </p:nvSpPr>
        <p:spPr>
          <a:xfrm>
            <a:off x="6899225" y="392127"/>
            <a:ext cx="2037600" cy="50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Pins</a:t>
            </a:r>
            <a:endParaRPr>
              <a:solidFill>
                <a:schemeClr val="lt1"/>
              </a:solidFill>
            </a:endParaRPr>
          </a:p>
        </p:txBody>
      </p:sp>
      <p:sp>
        <p:nvSpPr>
          <p:cNvPr id="411" name="Google Shape;411;p47"/>
          <p:cNvSpPr txBox="1">
            <a:spLocks noGrp="1"/>
          </p:cNvSpPr>
          <p:nvPr>
            <p:ph type="subTitle" idx="1"/>
          </p:nvPr>
        </p:nvSpPr>
        <p:spPr>
          <a:xfrm>
            <a:off x="6899150" y="2836675"/>
            <a:ext cx="2037600" cy="1995300"/>
          </a:xfrm>
          <a:prstGeom prst="rect">
            <a:avLst/>
          </a:prstGeom>
          <a:solidFill>
            <a:schemeClr val="lt2"/>
          </a:solidFill>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ivvic Light"/>
              <a:buChar char="●"/>
            </a:pPr>
            <a:r>
              <a:rPr lang="en" sz="1400" dirty="0">
                <a:solidFill>
                  <a:schemeClr val="accent6">
                    <a:lumMod val="50000"/>
                  </a:schemeClr>
                </a:solidFill>
                <a:latin typeface="Livvic Light"/>
                <a:ea typeface="Livvic Light"/>
                <a:cs typeface="Livvic Light"/>
                <a:sym typeface="Livvic Light"/>
              </a:rPr>
              <a:t>Pins are made from red tubing and black rod</a:t>
            </a:r>
            <a:endParaRPr sz="1400" dirty="0">
              <a:solidFill>
                <a:schemeClr val="accent6">
                  <a:lumMod val="50000"/>
                </a:schemeClr>
              </a:solidFill>
              <a:latin typeface="Livvic Light"/>
              <a:ea typeface="Livvic Light"/>
              <a:cs typeface="Livvic Light"/>
              <a:sym typeface="Livvic Light"/>
            </a:endParaRPr>
          </a:p>
          <a:p>
            <a:pPr marL="0" lvl="0" indent="0" algn="l" rtl="0">
              <a:spcBef>
                <a:spcPts val="0"/>
              </a:spcBef>
              <a:spcAft>
                <a:spcPts val="0"/>
              </a:spcAft>
              <a:buNone/>
            </a:pPr>
            <a:endParaRPr sz="1400" dirty="0">
              <a:solidFill>
                <a:schemeClr val="accent6">
                  <a:lumMod val="50000"/>
                </a:schemeClr>
              </a:solidFill>
              <a:latin typeface="Livvic Light"/>
              <a:ea typeface="Livvic Light"/>
              <a:cs typeface="Livvic Light"/>
              <a:sym typeface="Livvic Light"/>
            </a:endParaRPr>
          </a:p>
          <a:p>
            <a:pPr marL="457200" lvl="0" indent="-317500" algn="l" rtl="0">
              <a:spcBef>
                <a:spcPts val="0"/>
              </a:spcBef>
              <a:spcAft>
                <a:spcPts val="0"/>
              </a:spcAft>
              <a:buSzPts val="1400"/>
              <a:buFont typeface="Livvic Light"/>
              <a:buChar char="●"/>
            </a:pPr>
            <a:r>
              <a:rPr lang="en" sz="1400" dirty="0">
                <a:solidFill>
                  <a:schemeClr val="accent6">
                    <a:lumMod val="50000"/>
                  </a:schemeClr>
                </a:solidFill>
                <a:latin typeface="Livvic Light"/>
                <a:ea typeface="Livvic Light"/>
                <a:cs typeface="Livvic Light"/>
                <a:sym typeface="Livvic Light"/>
              </a:rPr>
              <a:t>Pin system creates secure connections</a:t>
            </a:r>
            <a:endParaRPr sz="1400" dirty="0">
              <a:solidFill>
                <a:schemeClr val="accent6">
                  <a:lumMod val="50000"/>
                </a:schemeClr>
              </a:solidFill>
              <a:latin typeface="Livvic Light"/>
              <a:ea typeface="Livvic Light"/>
              <a:cs typeface="Livvic Light"/>
              <a:sym typeface="Livvic Light"/>
            </a:endParaRPr>
          </a:p>
        </p:txBody>
      </p:sp>
    </p:spTree>
  </p:cSld>
  <p:clrMapOvr>
    <a:masterClrMapping/>
  </p:clrMapOvr>
  <mc:AlternateContent xmlns:mc="http://schemas.openxmlformats.org/markup-compatibility/2006">
    <mc:Choice xmlns:p14="http://schemas.microsoft.com/office/powerpoint/2010/main" Requires="p14">
      <p:transition p14:dur="250" advTm="10000">
        <p:fade/>
      </p:transition>
    </mc:Choice>
    <mc:Fallback>
      <p:transition advTm="10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5"/>
        <p:cNvGrpSpPr/>
        <p:nvPr/>
      </p:nvGrpSpPr>
      <p:grpSpPr>
        <a:xfrm>
          <a:off x="0" y="0"/>
          <a:ext cx="0" cy="0"/>
          <a:chOff x="0" y="0"/>
          <a:chExt cx="0" cy="0"/>
        </a:xfrm>
      </p:grpSpPr>
      <p:pic>
        <p:nvPicPr>
          <p:cNvPr id="416" name="Google Shape;416;p48"/>
          <p:cNvPicPr preferRelativeResize="0"/>
          <p:nvPr/>
        </p:nvPicPr>
        <p:blipFill>
          <a:blip r:embed="rId3">
            <a:alphaModFix/>
          </a:blip>
          <a:stretch>
            <a:fillRect/>
          </a:stretch>
        </p:blipFill>
        <p:spPr>
          <a:xfrm>
            <a:off x="473875" y="925050"/>
            <a:ext cx="3628292" cy="3724201"/>
          </a:xfrm>
          <a:prstGeom prst="rect">
            <a:avLst/>
          </a:prstGeom>
          <a:noFill/>
          <a:ln w="19050" cap="flat" cmpd="sng">
            <a:solidFill>
              <a:schemeClr val="dk1"/>
            </a:solidFill>
            <a:prstDash val="solid"/>
            <a:round/>
            <a:headEnd type="none" w="sm" len="sm"/>
            <a:tailEnd type="none" w="sm" len="sm"/>
          </a:ln>
        </p:spPr>
      </p:pic>
      <p:sp>
        <p:nvSpPr>
          <p:cNvPr id="417" name="Google Shape;417;p48"/>
          <p:cNvSpPr txBox="1"/>
          <p:nvPr/>
        </p:nvSpPr>
        <p:spPr>
          <a:xfrm>
            <a:off x="4741013" y="925050"/>
            <a:ext cx="4034100" cy="37242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tamaran"/>
                <a:ea typeface="Catamaran"/>
                <a:cs typeface="Catamaran"/>
                <a:sym typeface="Catamaran"/>
              </a:rPr>
              <a:t>Rubber Lined Edges</a:t>
            </a:r>
            <a:endParaRPr b="1">
              <a:latin typeface="Catamaran"/>
              <a:ea typeface="Catamaran"/>
              <a:cs typeface="Catamaran"/>
              <a:sym typeface="Catamaran"/>
            </a:endParaRPr>
          </a:p>
          <a:p>
            <a:pPr marL="457200" lvl="0" indent="0" algn="l" rtl="0">
              <a:spcBef>
                <a:spcPts val="0"/>
              </a:spcBef>
              <a:spcAft>
                <a:spcPts val="0"/>
              </a:spcAft>
              <a:buNone/>
            </a:pPr>
            <a:endParaRPr sz="1000" b="1">
              <a:latin typeface="Catamaran"/>
              <a:ea typeface="Catamaran"/>
              <a:cs typeface="Catamaran"/>
              <a:sym typeface="Catamaran"/>
            </a:endParaRPr>
          </a:p>
          <a:p>
            <a:pPr marL="0" lvl="0" indent="0" algn="l" rtl="0">
              <a:spcBef>
                <a:spcPts val="0"/>
              </a:spcBef>
              <a:spcAft>
                <a:spcPts val="0"/>
              </a:spcAft>
              <a:buNone/>
            </a:pPr>
            <a:r>
              <a:rPr lang="en">
                <a:latin typeface="Catamaran Light"/>
                <a:ea typeface="Catamaran Light"/>
                <a:cs typeface="Catamaran Light"/>
                <a:sym typeface="Catamaran Light"/>
              </a:rPr>
              <a:t>Insertable red rubber lining on the edges of the claw, enhancing grip, handling, and friction between claw and object</a:t>
            </a:r>
            <a:endParaRPr>
              <a:latin typeface="Catamaran Light"/>
              <a:ea typeface="Catamaran Light"/>
              <a:cs typeface="Catamaran Light"/>
              <a:sym typeface="Catamaran Light"/>
            </a:endParaRPr>
          </a:p>
          <a:p>
            <a:pPr marL="0" lvl="0" indent="0" algn="l" rtl="0">
              <a:spcBef>
                <a:spcPts val="0"/>
              </a:spcBef>
              <a:spcAft>
                <a:spcPts val="0"/>
              </a:spcAft>
              <a:buNone/>
            </a:pPr>
            <a:endParaRPr>
              <a:latin typeface="Catamaran Light"/>
              <a:ea typeface="Catamaran Light"/>
              <a:cs typeface="Catamaran Light"/>
              <a:sym typeface="Catamaran Light"/>
            </a:endParaRPr>
          </a:p>
          <a:p>
            <a:pPr marL="0" lvl="0" indent="0" algn="l" rtl="0">
              <a:spcBef>
                <a:spcPts val="0"/>
              </a:spcBef>
              <a:spcAft>
                <a:spcPts val="0"/>
              </a:spcAft>
              <a:buNone/>
            </a:pPr>
            <a:r>
              <a:rPr lang="en" b="1">
                <a:latin typeface="Catamaran"/>
                <a:ea typeface="Catamaran"/>
                <a:cs typeface="Catamaran"/>
                <a:sym typeface="Catamaran"/>
              </a:rPr>
              <a:t>Tape Hinges</a:t>
            </a:r>
            <a:endParaRPr b="1">
              <a:latin typeface="Catamaran"/>
              <a:ea typeface="Catamaran"/>
              <a:cs typeface="Catamaran"/>
              <a:sym typeface="Catamaran"/>
            </a:endParaRPr>
          </a:p>
          <a:p>
            <a:pPr marL="457200" lvl="0" indent="0" algn="l" rtl="0">
              <a:spcBef>
                <a:spcPts val="0"/>
              </a:spcBef>
              <a:spcAft>
                <a:spcPts val="0"/>
              </a:spcAft>
              <a:buNone/>
            </a:pPr>
            <a:endParaRPr sz="1000" b="1">
              <a:latin typeface="Catamaran"/>
              <a:ea typeface="Catamaran"/>
              <a:cs typeface="Catamaran"/>
              <a:sym typeface="Catamaran"/>
            </a:endParaRPr>
          </a:p>
          <a:p>
            <a:pPr marL="0" lvl="0" indent="0" algn="l" rtl="0">
              <a:spcBef>
                <a:spcPts val="0"/>
              </a:spcBef>
              <a:spcAft>
                <a:spcPts val="0"/>
              </a:spcAft>
              <a:buNone/>
            </a:pPr>
            <a:r>
              <a:rPr lang="en">
                <a:latin typeface="Catamaran Light"/>
                <a:ea typeface="Catamaran Light"/>
                <a:cs typeface="Catamaran Light"/>
                <a:sym typeface="Catamaran Light"/>
              </a:rPr>
              <a:t>Loosely attaches claw arms, minimizing the force required to open and close the arms while still providing a secure connection</a:t>
            </a:r>
            <a:endParaRPr>
              <a:latin typeface="Catamaran Light"/>
              <a:ea typeface="Catamaran Light"/>
              <a:cs typeface="Catamaran Light"/>
              <a:sym typeface="Catamaran Light"/>
            </a:endParaRPr>
          </a:p>
          <a:p>
            <a:pPr marL="0" lvl="0" indent="0" algn="l" rtl="0">
              <a:spcBef>
                <a:spcPts val="0"/>
              </a:spcBef>
              <a:spcAft>
                <a:spcPts val="0"/>
              </a:spcAft>
              <a:buNone/>
            </a:pPr>
            <a:endParaRPr>
              <a:latin typeface="Catamaran Light"/>
              <a:ea typeface="Catamaran Light"/>
              <a:cs typeface="Catamaran Light"/>
              <a:sym typeface="Catamaran Light"/>
            </a:endParaRPr>
          </a:p>
          <a:p>
            <a:pPr marL="0" lvl="0" indent="0" algn="l" rtl="0">
              <a:spcBef>
                <a:spcPts val="0"/>
              </a:spcBef>
              <a:spcAft>
                <a:spcPts val="0"/>
              </a:spcAft>
              <a:buNone/>
            </a:pPr>
            <a:r>
              <a:rPr lang="en" b="1">
                <a:latin typeface="Catamaran"/>
                <a:ea typeface="Catamaran"/>
                <a:cs typeface="Catamaran"/>
                <a:sym typeface="Catamaran"/>
              </a:rPr>
              <a:t>Copper Wire Mechanism</a:t>
            </a:r>
            <a:endParaRPr b="1">
              <a:latin typeface="Catamaran"/>
              <a:ea typeface="Catamaran"/>
              <a:cs typeface="Catamaran"/>
              <a:sym typeface="Catamaran"/>
            </a:endParaRPr>
          </a:p>
          <a:p>
            <a:pPr marL="457200" lvl="0" indent="0" algn="l" rtl="0">
              <a:spcBef>
                <a:spcPts val="0"/>
              </a:spcBef>
              <a:spcAft>
                <a:spcPts val="0"/>
              </a:spcAft>
              <a:buNone/>
            </a:pPr>
            <a:endParaRPr sz="1000" b="1">
              <a:latin typeface="Catamaran"/>
              <a:ea typeface="Catamaran"/>
              <a:cs typeface="Catamaran"/>
              <a:sym typeface="Catamaran"/>
            </a:endParaRPr>
          </a:p>
          <a:p>
            <a:pPr marL="0" lvl="0" indent="0" algn="l" rtl="0">
              <a:spcBef>
                <a:spcPts val="0"/>
              </a:spcBef>
              <a:spcAft>
                <a:spcPts val="0"/>
              </a:spcAft>
              <a:buNone/>
            </a:pPr>
            <a:r>
              <a:rPr lang="en">
                <a:latin typeface="Catamaran Light"/>
                <a:ea typeface="Catamaran Light"/>
                <a:cs typeface="Catamaran Light"/>
                <a:sym typeface="Catamaran Light"/>
              </a:rPr>
              <a:t>The use of rigid wires efficiently generates force to open the claws wide, and sufficient force to firmly grab any Round 1 or 2 object without slipping</a:t>
            </a:r>
            <a:endParaRPr>
              <a:latin typeface="Catamaran Light"/>
              <a:ea typeface="Catamaran Light"/>
              <a:cs typeface="Catamaran Light"/>
              <a:sym typeface="Catamaran Light"/>
            </a:endParaRPr>
          </a:p>
          <a:p>
            <a:pPr marL="0" lvl="0" indent="0" algn="l" rtl="0">
              <a:spcBef>
                <a:spcPts val="0"/>
              </a:spcBef>
              <a:spcAft>
                <a:spcPts val="0"/>
              </a:spcAft>
              <a:buNone/>
            </a:pPr>
            <a:endParaRPr>
              <a:latin typeface="Catamaran Light"/>
              <a:ea typeface="Catamaran Light"/>
              <a:cs typeface="Catamaran Light"/>
              <a:sym typeface="Catamaran Light"/>
            </a:endParaRPr>
          </a:p>
        </p:txBody>
      </p:sp>
      <p:sp>
        <p:nvSpPr>
          <p:cNvPr id="418" name="Google Shape;418;p48"/>
          <p:cNvSpPr/>
          <p:nvPr/>
        </p:nvSpPr>
        <p:spPr>
          <a:xfrm>
            <a:off x="934800" y="95500"/>
            <a:ext cx="72744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lt1"/>
                </a:solidFill>
                <a:latin typeface="Calibri" panose="020F0502020204030204" pitchFamily="34" charset="0"/>
                <a:ea typeface="Livvic"/>
                <a:cs typeface="Calibri" panose="020F0502020204030204" pitchFamily="34" charset="0"/>
                <a:sym typeface="Livvic"/>
              </a:rPr>
              <a:t>Final Design Features</a:t>
            </a:r>
            <a:endParaRPr sz="3000" dirty="0">
              <a:latin typeface="Calibri" panose="020F0502020204030204" pitchFamily="34" charset="0"/>
              <a:cs typeface="Calibri" panose="020F0502020204030204" pitchFamily="34" charset="0"/>
            </a:endParaRPr>
          </a:p>
        </p:txBody>
      </p:sp>
      <p:sp>
        <p:nvSpPr>
          <p:cNvPr id="419" name="Google Shape;419;p48"/>
          <p:cNvSpPr txBox="1"/>
          <p:nvPr/>
        </p:nvSpPr>
        <p:spPr>
          <a:xfrm>
            <a:off x="473875" y="925050"/>
            <a:ext cx="1977300" cy="3693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Catamaran"/>
                <a:ea typeface="Catamaran"/>
                <a:cs typeface="Catamaran"/>
                <a:sym typeface="Catamaran"/>
              </a:rPr>
              <a:t>Rubber Lined Edges</a:t>
            </a:r>
            <a:endParaRPr sz="1200"/>
          </a:p>
        </p:txBody>
      </p:sp>
      <p:cxnSp>
        <p:nvCxnSpPr>
          <p:cNvPr id="420" name="Google Shape;420;p48"/>
          <p:cNvCxnSpPr>
            <a:stCxn id="419" idx="2"/>
          </p:cNvCxnSpPr>
          <p:nvPr/>
        </p:nvCxnSpPr>
        <p:spPr>
          <a:xfrm>
            <a:off x="1462525" y="1294350"/>
            <a:ext cx="579300" cy="5703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mc:AlternateContent xmlns:mc="http://schemas.openxmlformats.org/markup-compatibility/2006">
    <mc:Choice xmlns:p14="http://schemas.microsoft.com/office/powerpoint/2010/main" Requires="p14">
      <p:transition p14:dur="250" advTm="15000">
        <p:fade/>
      </p:transition>
    </mc:Choice>
    <mc:Fallback>
      <p:transition advTm="1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24"/>
        <p:cNvGrpSpPr/>
        <p:nvPr/>
      </p:nvGrpSpPr>
      <p:grpSpPr>
        <a:xfrm>
          <a:off x="0" y="0"/>
          <a:ext cx="0" cy="0"/>
          <a:chOff x="0" y="0"/>
          <a:chExt cx="0" cy="0"/>
        </a:xfrm>
      </p:grpSpPr>
      <p:sp>
        <p:nvSpPr>
          <p:cNvPr id="425" name="Google Shape;425;p49"/>
          <p:cNvSpPr/>
          <p:nvPr/>
        </p:nvSpPr>
        <p:spPr>
          <a:xfrm>
            <a:off x="290175" y="156775"/>
            <a:ext cx="43734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3000" b="1" dirty="0">
                <a:solidFill>
                  <a:schemeClr val="lt1"/>
                </a:solidFill>
                <a:latin typeface="Calibri" panose="020F0502020204030204" pitchFamily="34" charset="0"/>
                <a:ea typeface="Livvic"/>
                <a:cs typeface="Calibri" panose="020F0502020204030204" pitchFamily="34" charset="0"/>
                <a:sym typeface="Livvic"/>
              </a:rPr>
              <a:t>Final Design Dimensions</a:t>
            </a:r>
            <a:endParaRPr lang="en-CA" sz="3000" b="1" dirty="0">
              <a:latin typeface="Calibri" panose="020F0502020204030204" pitchFamily="34" charset="0"/>
              <a:cs typeface="Calibri" panose="020F0502020204030204" pitchFamily="34" charset="0"/>
            </a:endParaRPr>
          </a:p>
        </p:txBody>
      </p:sp>
      <p:sp>
        <p:nvSpPr>
          <p:cNvPr id="426" name="Google Shape;426;p49"/>
          <p:cNvSpPr txBox="1"/>
          <p:nvPr/>
        </p:nvSpPr>
        <p:spPr>
          <a:xfrm>
            <a:off x="290175" y="933001"/>
            <a:ext cx="3744600" cy="292398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latin typeface="Catamaran"/>
                <a:ea typeface="Catamaran"/>
                <a:cs typeface="Catamaran"/>
                <a:sym typeface="Catamaran"/>
              </a:rPr>
              <a:t>Analysis:</a:t>
            </a:r>
            <a:endParaRPr sz="1300" b="1" dirty="0">
              <a:latin typeface="Catamaran"/>
              <a:ea typeface="Catamaran"/>
              <a:cs typeface="Catamaran"/>
              <a:sym typeface="Catamaran"/>
            </a:endParaRPr>
          </a:p>
          <a:p>
            <a:pPr marL="0" lvl="0" indent="0" algn="l" rtl="0">
              <a:spcBef>
                <a:spcPts val="0"/>
              </a:spcBef>
              <a:spcAft>
                <a:spcPts val="0"/>
              </a:spcAft>
              <a:buNone/>
            </a:pPr>
            <a:endParaRPr sz="1300" b="1" dirty="0">
              <a:latin typeface="Catamaran"/>
              <a:ea typeface="Catamaran"/>
              <a:cs typeface="Catamaran"/>
              <a:sym typeface="Catamaran"/>
            </a:endParaRPr>
          </a:p>
          <a:p>
            <a:pPr marL="457200" lvl="0" indent="-311150" algn="l" rtl="0">
              <a:spcBef>
                <a:spcPts val="0"/>
              </a:spcBef>
              <a:spcAft>
                <a:spcPts val="0"/>
              </a:spcAft>
              <a:buSzPts val="1300"/>
              <a:buFont typeface="Catamaran Light"/>
              <a:buChar char="●"/>
            </a:pPr>
            <a:r>
              <a:rPr lang="en" sz="1300" dirty="0">
                <a:latin typeface="Catamaran Light"/>
                <a:ea typeface="Catamaran Light"/>
                <a:cs typeface="Catamaran Light"/>
                <a:sym typeface="Catamaran Light"/>
              </a:rPr>
              <a:t>The </a:t>
            </a:r>
            <a:r>
              <a:rPr lang="en" sz="1300" b="1" dirty="0">
                <a:latin typeface="Catamaran"/>
                <a:ea typeface="Catamaran"/>
                <a:cs typeface="Catamaran"/>
                <a:sym typeface="Catamaran"/>
              </a:rPr>
              <a:t>6x4 in</a:t>
            </a:r>
            <a:r>
              <a:rPr lang="en" sz="1300" b="1" baseline="30000" dirty="0">
                <a:latin typeface="Catamaran"/>
                <a:ea typeface="Catamaran"/>
                <a:cs typeface="Catamaran"/>
                <a:sym typeface="Catamaran"/>
              </a:rPr>
              <a:t>2</a:t>
            </a:r>
            <a:r>
              <a:rPr lang="en" sz="1300" dirty="0">
                <a:latin typeface="Catamaran Light"/>
                <a:ea typeface="Catamaran Light"/>
                <a:cs typeface="Catamaran Light"/>
                <a:sym typeface="Catamaran Light"/>
              </a:rPr>
              <a:t> dimensions of the base ensure that the widest object in the competition can be fully enclosed inside of the boxed claw</a:t>
            </a:r>
            <a:endParaRPr sz="1300" dirty="0">
              <a:latin typeface="Catamaran Light"/>
              <a:ea typeface="Catamaran Light"/>
              <a:cs typeface="Catamaran Light"/>
              <a:sym typeface="Catamaran Light"/>
            </a:endParaRPr>
          </a:p>
          <a:p>
            <a:pPr marL="457200" lvl="0" indent="0" algn="l" rtl="0">
              <a:spcBef>
                <a:spcPts val="0"/>
              </a:spcBef>
              <a:spcAft>
                <a:spcPts val="0"/>
              </a:spcAft>
              <a:buNone/>
            </a:pPr>
            <a:endParaRPr sz="1300" dirty="0">
              <a:latin typeface="Catamaran Light"/>
              <a:ea typeface="Catamaran Light"/>
              <a:cs typeface="Catamaran Light"/>
              <a:sym typeface="Catamaran Light"/>
            </a:endParaRPr>
          </a:p>
          <a:p>
            <a:pPr marL="457200" lvl="0" indent="-311150" algn="l" rtl="0">
              <a:spcBef>
                <a:spcPts val="0"/>
              </a:spcBef>
              <a:spcAft>
                <a:spcPts val="0"/>
              </a:spcAft>
              <a:buSzPts val="1300"/>
              <a:buFont typeface="Catamaran Light"/>
              <a:buChar char="●"/>
            </a:pPr>
            <a:r>
              <a:rPr lang="en" sz="1300" dirty="0">
                <a:latin typeface="Catamaran Light"/>
                <a:ea typeface="Catamaran Light"/>
                <a:cs typeface="Catamaran Light"/>
                <a:sym typeface="Catamaran Light"/>
              </a:rPr>
              <a:t>The </a:t>
            </a:r>
            <a:r>
              <a:rPr lang="en" sz="1300" b="1" dirty="0">
                <a:latin typeface="Catamaran"/>
                <a:ea typeface="Catamaran"/>
                <a:cs typeface="Catamaran"/>
                <a:sym typeface="Catamaran"/>
              </a:rPr>
              <a:t>4x5.3 in</a:t>
            </a:r>
            <a:r>
              <a:rPr lang="en" sz="1300" b="1" baseline="30000" dirty="0">
                <a:latin typeface="Catamaran"/>
                <a:ea typeface="Catamaran"/>
                <a:cs typeface="Catamaran"/>
                <a:sym typeface="Catamaran"/>
              </a:rPr>
              <a:t>2</a:t>
            </a:r>
            <a:r>
              <a:rPr lang="en" sz="1300" dirty="0">
                <a:latin typeface="Catamaran Light"/>
                <a:ea typeface="Catamaran Light"/>
                <a:cs typeface="Catamaran Light"/>
                <a:sym typeface="Catamaran Light"/>
              </a:rPr>
              <a:t> dimensions of the claw ensure that the tallest object in the competition can be fully enclosed inside the claw</a:t>
            </a:r>
          </a:p>
          <a:p>
            <a:pPr marL="146050" lvl="0" algn="l" rtl="0">
              <a:spcBef>
                <a:spcPts val="0"/>
              </a:spcBef>
              <a:spcAft>
                <a:spcPts val="0"/>
              </a:spcAft>
              <a:buSzPts val="1300"/>
            </a:pPr>
            <a:endParaRPr sz="1300" dirty="0">
              <a:latin typeface="Catamaran Light"/>
              <a:ea typeface="Catamaran Light"/>
              <a:cs typeface="Catamaran Light"/>
              <a:sym typeface="Catamaran Light"/>
            </a:endParaRPr>
          </a:p>
          <a:p>
            <a:pPr marL="457200" lvl="0" indent="-311150" algn="l" rtl="0">
              <a:spcBef>
                <a:spcPts val="0"/>
              </a:spcBef>
              <a:spcAft>
                <a:spcPts val="0"/>
              </a:spcAft>
              <a:buSzPts val="1300"/>
              <a:buFont typeface="Catamaran Light"/>
              <a:buChar char="●"/>
            </a:pPr>
            <a:r>
              <a:rPr lang="en" sz="1300" dirty="0">
                <a:latin typeface="Catamaran Light"/>
                <a:ea typeface="Catamaran Light"/>
                <a:cs typeface="Catamaran Light"/>
                <a:sym typeface="Catamaran Light"/>
              </a:rPr>
              <a:t>The claw edges make a</a:t>
            </a:r>
            <a:r>
              <a:rPr lang="en" sz="1300" b="1" dirty="0">
                <a:latin typeface="Catamaran"/>
                <a:ea typeface="Catamaran"/>
                <a:cs typeface="Catamaran"/>
                <a:sym typeface="Catamaran"/>
              </a:rPr>
              <a:t> 14° angle</a:t>
            </a:r>
            <a:r>
              <a:rPr lang="en" sz="1300" dirty="0">
                <a:latin typeface="Catamaran Light"/>
                <a:ea typeface="Catamaran Light"/>
                <a:cs typeface="Catamaran Light"/>
                <a:sym typeface="Catamaran Light"/>
              </a:rPr>
              <a:t> to the claw arm, which is suitable to retrieve an object while minimizing friction with the ground</a:t>
            </a:r>
            <a:endParaRPr sz="1300" dirty="0">
              <a:latin typeface="Catamaran Light"/>
              <a:ea typeface="Catamaran Light"/>
              <a:cs typeface="Catamaran Light"/>
              <a:sym typeface="Catamaran Light"/>
            </a:endParaRPr>
          </a:p>
        </p:txBody>
      </p:sp>
      <p:pic>
        <p:nvPicPr>
          <p:cNvPr id="427" name="Google Shape;427;p49"/>
          <p:cNvPicPr preferRelativeResize="0"/>
          <p:nvPr/>
        </p:nvPicPr>
        <p:blipFill rotWithShape="1">
          <a:blip r:embed="rId3">
            <a:alphaModFix/>
          </a:blip>
          <a:srcRect l="7766" t="4288" b="1876"/>
          <a:stretch/>
        </p:blipFill>
        <p:spPr>
          <a:xfrm>
            <a:off x="4523838" y="2755075"/>
            <a:ext cx="1647937" cy="2319475"/>
          </a:xfrm>
          <a:prstGeom prst="rect">
            <a:avLst/>
          </a:prstGeom>
          <a:noFill/>
          <a:ln w="19050" cap="flat" cmpd="sng">
            <a:solidFill>
              <a:schemeClr val="dk1"/>
            </a:solidFill>
            <a:prstDash val="solid"/>
            <a:round/>
            <a:headEnd type="none" w="sm" len="sm"/>
            <a:tailEnd type="none" w="sm" len="sm"/>
          </a:ln>
        </p:spPr>
      </p:pic>
      <p:pic>
        <p:nvPicPr>
          <p:cNvPr id="428" name="Google Shape;428;p49"/>
          <p:cNvPicPr preferRelativeResize="0"/>
          <p:nvPr/>
        </p:nvPicPr>
        <p:blipFill>
          <a:blip r:embed="rId4">
            <a:alphaModFix/>
          </a:blip>
          <a:stretch>
            <a:fillRect/>
          </a:stretch>
        </p:blipFill>
        <p:spPr>
          <a:xfrm>
            <a:off x="6260816" y="2755075"/>
            <a:ext cx="2775959" cy="2319475"/>
          </a:xfrm>
          <a:prstGeom prst="rect">
            <a:avLst/>
          </a:prstGeom>
          <a:noFill/>
          <a:ln w="19050" cap="flat" cmpd="sng">
            <a:solidFill>
              <a:schemeClr val="dk1"/>
            </a:solidFill>
            <a:prstDash val="solid"/>
            <a:round/>
            <a:headEnd type="none" w="sm" len="sm"/>
            <a:tailEnd type="none" w="sm" len="sm"/>
          </a:ln>
        </p:spPr>
      </p:pic>
      <p:pic>
        <p:nvPicPr>
          <p:cNvPr id="429" name="Google Shape;429;p49"/>
          <p:cNvPicPr preferRelativeResize="0"/>
          <p:nvPr/>
        </p:nvPicPr>
        <p:blipFill rotWithShape="1">
          <a:blip r:embed="rId5">
            <a:alphaModFix/>
          </a:blip>
          <a:srcRect t="2133"/>
          <a:stretch/>
        </p:blipFill>
        <p:spPr>
          <a:xfrm>
            <a:off x="5439875" y="272975"/>
            <a:ext cx="2880425" cy="2397950"/>
          </a:xfrm>
          <a:prstGeom prst="rect">
            <a:avLst/>
          </a:prstGeom>
          <a:noFill/>
          <a:ln w="1905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250" advTm="20000">
        <p:fade/>
      </p:transition>
    </mc:Choice>
    <mc:Fallback>
      <p:transition advTm="20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33"/>
        <p:cNvGrpSpPr/>
        <p:nvPr/>
      </p:nvGrpSpPr>
      <p:grpSpPr>
        <a:xfrm>
          <a:off x="0" y="0"/>
          <a:ext cx="0" cy="0"/>
          <a:chOff x="0" y="0"/>
          <a:chExt cx="0" cy="0"/>
        </a:xfrm>
      </p:grpSpPr>
      <p:sp>
        <p:nvSpPr>
          <p:cNvPr id="434" name="Google Shape;434;p50"/>
          <p:cNvSpPr/>
          <p:nvPr/>
        </p:nvSpPr>
        <p:spPr>
          <a:xfrm>
            <a:off x="205100" y="1225438"/>
            <a:ext cx="3640500" cy="918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lt1"/>
                </a:solidFill>
                <a:latin typeface="Calibri" panose="020F0502020204030204" pitchFamily="34" charset="0"/>
                <a:ea typeface="Livvic"/>
                <a:cs typeface="Calibri" panose="020F0502020204030204" pitchFamily="34" charset="0"/>
                <a:sym typeface="Livvic"/>
              </a:rPr>
              <a:t>Final Design Code Flowchart</a:t>
            </a:r>
            <a:endParaRPr sz="3000" dirty="0">
              <a:latin typeface="Calibri" panose="020F0502020204030204" pitchFamily="34" charset="0"/>
              <a:cs typeface="Calibri" panose="020F0502020204030204" pitchFamily="34" charset="0"/>
            </a:endParaRPr>
          </a:p>
        </p:txBody>
      </p:sp>
      <p:sp>
        <p:nvSpPr>
          <p:cNvPr id="435" name="Google Shape;435;p50"/>
          <p:cNvSpPr/>
          <p:nvPr/>
        </p:nvSpPr>
        <p:spPr>
          <a:xfrm>
            <a:off x="4066091" y="91800"/>
            <a:ext cx="2914758" cy="321192"/>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tamaran Light"/>
                <a:ea typeface="Catamaran Light"/>
                <a:cs typeface="Catamaran Light"/>
                <a:sym typeface="Catamaran Light"/>
              </a:rPr>
              <a:t>Start</a:t>
            </a:r>
            <a:endParaRPr>
              <a:latin typeface="Catamaran Light"/>
              <a:ea typeface="Catamaran Light"/>
              <a:cs typeface="Catamaran Light"/>
              <a:sym typeface="Catamaran Light"/>
            </a:endParaRPr>
          </a:p>
        </p:txBody>
      </p:sp>
      <p:sp>
        <p:nvSpPr>
          <p:cNvPr id="436" name="Google Shape;436;p50"/>
          <p:cNvSpPr/>
          <p:nvPr/>
        </p:nvSpPr>
        <p:spPr>
          <a:xfrm>
            <a:off x="4066075" y="688305"/>
            <a:ext cx="2914758" cy="321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tamaran Light"/>
                <a:ea typeface="Catamaran Light"/>
                <a:cs typeface="Catamaran Light"/>
                <a:sym typeface="Catamaran Light"/>
              </a:rPr>
              <a:t>Close Claw</a:t>
            </a:r>
            <a:endParaRPr>
              <a:latin typeface="Catamaran Light"/>
              <a:ea typeface="Catamaran Light"/>
              <a:cs typeface="Catamaran Light"/>
              <a:sym typeface="Catamaran Light"/>
            </a:endParaRPr>
          </a:p>
        </p:txBody>
      </p:sp>
      <p:sp>
        <p:nvSpPr>
          <p:cNvPr id="437" name="Google Shape;437;p50"/>
          <p:cNvSpPr/>
          <p:nvPr/>
        </p:nvSpPr>
        <p:spPr>
          <a:xfrm>
            <a:off x="4066075" y="1284818"/>
            <a:ext cx="2914758" cy="1124929"/>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tamaran Light"/>
                <a:ea typeface="Catamaran Light"/>
                <a:cs typeface="Catamaran Light"/>
                <a:sym typeface="Catamaran Light"/>
              </a:rPr>
              <a:t>Distance &lt; PICKUP_DIST for DEBOUNCE ?</a:t>
            </a:r>
            <a:endParaRPr>
              <a:latin typeface="Catamaran Light"/>
              <a:ea typeface="Catamaran Light"/>
              <a:cs typeface="Catamaran Light"/>
              <a:sym typeface="Catamaran Light"/>
            </a:endParaRPr>
          </a:p>
        </p:txBody>
      </p:sp>
      <p:sp>
        <p:nvSpPr>
          <p:cNvPr id="438" name="Google Shape;438;p50"/>
          <p:cNvSpPr/>
          <p:nvPr/>
        </p:nvSpPr>
        <p:spPr>
          <a:xfrm>
            <a:off x="4066075" y="2685061"/>
            <a:ext cx="2914758" cy="321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tamaran Light"/>
                <a:ea typeface="Catamaran Light"/>
                <a:cs typeface="Catamaran Light"/>
                <a:sym typeface="Catamaran Light"/>
              </a:rPr>
              <a:t>Open Claw</a:t>
            </a:r>
            <a:endParaRPr>
              <a:latin typeface="Catamaran Light"/>
              <a:ea typeface="Catamaran Light"/>
              <a:cs typeface="Catamaran Light"/>
              <a:sym typeface="Catamaran Light"/>
            </a:endParaRPr>
          </a:p>
        </p:txBody>
      </p:sp>
      <p:sp>
        <p:nvSpPr>
          <p:cNvPr id="439" name="Google Shape;439;p50"/>
          <p:cNvSpPr/>
          <p:nvPr/>
        </p:nvSpPr>
        <p:spPr>
          <a:xfrm>
            <a:off x="4066075" y="3878087"/>
            <a:ext cx="2914758" cy="321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tamaran Light"/>
                <a:ea typeface="Catamaran Light"/>
                <a:cs typeface="Catamaran Light"/>
                <a:sym typeface="Catamaran Light"/>
              </a:rPr>
              <a:t>Close Claw</a:t>
            </a:r>
            <a:endParaRPr>
              <a:latin typeface="Catamaran Light"/>
              <a:ea typeface="Catamaran Light"/>
              <a:cs typeface="Catamaran Light"/>
              <a:sym typeface="Catamaran Light"/>
            </a:endParaRPr>
          </a:p>
        </p:txBody>
      </p:sp>
      <p:sp>
        <p:nvSpPr>
          <p:cNvPr id="440" name="Google Shape;440;p50"/>
          <p:cNvSpPr/>
          <p:nvPr/>
        </p:nvSpPr>
        <p:spPr>
          <a:xfrm>
            <a:off x="4066106" y="4474600"/>
            <a:ext cx="2914758" cy="321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tamaran Light"/>
                <a:ea typeface="Catamaran Light"/>
                <a:cs typeface="Catamaran Light"/>
                <a:sym typeface="Catamaran Light"/>
              </a:rPr>
              <a:t>Wait DELAY_TIME</a:t>
            </a:r>
            <a:endParaRPr>
              <a:latin typeface="Catamaran Light"/>
              <a:ea typeface="Catamaran Light"/>
              <a:cs typeface="Catamaran Light"/>
              <a:sym typeface="Catamaran Light"/>
            </a:endParaRPr>
          </a:p>
        </p:txBody>
      </p:sp>
      <p:sp>
        <p:nvSpPr>
          <p:cNvPr id="441" name="Google Shape;441;p50"/>
          <p:cNvSpPr/>
          <p:nvPr/>
        </p:nvSpPr>
        <p:spPr>
          <a:xfrm>
            <a:off x="4066075" y="3281574"/>
            <a:ext cx="2914758" cy="321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tamaran Light"/>
                <a:ea typeface="Catamaran Light"/>
                <a:cs typeface="Catamaran Light"/>
                <a:sym typeface="Catamaran Light"/>
              </a:rPr>
              <a:t>Wait OPEN_TIME</a:t>
            </a:r>
            <a:endParaRPr>
              <a:latin typeface="Catamaran Light"/>
              <a:ea typeface="Catamaran Light"/>
              <a:cs typeface="Catamaran Light"/>
              <a:sym typeface="Catamaran Light"/>
            </a:endParaRPr>
          </a:p>
        </p:txBody>
      </p:sp>
      <p:sp>
        <p:nvSpPr>
          <p:cNvPr id="442" name="Google Shape;442;p50"/>
          <p:cNvSpPr/>
          <p:nvPr/>
        </p:nvSpPr>
        <p:spPr>
          <a:xfrm>
            <a:off x="458300" y="2362875"/>
            <a:ext cx="3134100" cy="12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ivvic"/>
                <a:ea typeface="Livvic"/>
                <a:cs typeface="Livvic"/>
                <a:sym typeface="Livvic"/>
              </a:rPr>
              <a:t>Symbolic Constants:</a:t>
            </a:r>
            <a:endParaRPr>
              <a:latin typeface="Livvic"/>
              <a:ea typeface="Livvic"/>
              <a:cs typeface="Livvic"/>
              <a:sym typeface="Livvic"/>
            </a:endParaRPr>
          </a:p>
          <a:p>
            <a:pPr marL="457200" lvl="0" indent="-317500" algn="l" rtl="0">
              <a:spcBef>
                <a:spcPts val="0"/>
              </a:spcBef>
              <a:spcAft>
                <a:spcPts val="0"/>
              </a:spcAft>
              <a:buSzPts val="1400"/>
              <a:buFont typeface="Livvic"/>
              <a:buChar char="●"/>
            </a:pPr>
            <a:r>
              <a:rPr lang="en">
                <a:latin typeface="Livvic"/>
                <a:ea typeface="Livvic"/>
                <a:cs typeface="Livvic"/>
                <a:sym typeface="Livvic"/>
              </a:rPr>
              <a:t>PICKUP_DISTANCE = 25cm</a:t>
            </a:r>
            <a:endParaRPr>
              <a:latin typeface="Livvic"/>
              <a:ea typeface="Livvic"/>
              <a:cs typeface="Livvic"/>
              <a:sym typeface="Livvic"/>
            </a:endParaRPr>
          </a:p>
          <a:p>
            <a:pPr marL="457200" lvl="0" indent="-317500" algn="l" rtl="0">
              <a:spcBef>
                <a:spcPts val="0"/>
              </a:spcBef>
              <a:spcAft>
                <a:spcPts val="0"/>
              </a:spcAft>
              <a:buSzPts val="1400"/>
              <a:buFont typeface="Livvic"/>
              <a:buChar char="●"/>
            </a:pPr>
            <a:r>
              <a:rPr lang="en">
                <a:latin typeface="Livvic"/>
                <a:ea typeface="Livvic"/>
                <a:cs typeface="Livvic"/>
                <a:sym typeface="Livvic"/>
              </a:rPr>
              <a:t>OPEN_TIME = 3000ms</a:t>
            </a:r>
            <a:endParaRPr>
              <a:latin typeface="Livvic"/>
              <a:ea typeface="Livvic"/>
              <a:cs typeface="Livvic"/>
              <a:sym typeface="Livvic"/>
            </a:endParaRPr>
          </a:p>
          <a:p>
            <a:pPr marL="457200" lvl="0" indent="-317500" algn="l" rtl="0">
              <a:spcBef>
                <a:spcPts val="0"/>
              </a:spcBef>
              <a:spcAft>
                <a:spcPts val="0"/>
              </a:spcAft>
              <a:buSzPts val="1400"/>
              <a:buFont typeface="Livvic"/>
              <a:buChar char="●"/>
            </a:pPr>
            <a:r>
              <a:rPr lang="en">
                <a:latin typeface="Livvic"/>
                <a:ea typeface="Livvic"/>
                <a:cs typeface="Livvic"/>
                <a:sym typeface="Livvic"/>
              </a:rPr>
              <a:t>DELAY_TIME = 2000ms</a:t>
            </a:r>
            <a:endParaRPr>
              <a:latin typeface="Livvic"/>
              <a:ea typeface="Livvic"/>
              <a:cs typeface="Livvic"/>
              <a:sym typeface="Livvic"/>
            </a:endParaRPr>
          </a:p>
          <a:p>
            <a:pPr marL="457200" lvl="0" indent="-317500" algn="l" rtl="0">
              <a:spcBef>
                <a:spcPts val="0"/>
              </a:spcBef>
              <a:spcAft>
                <a:spcPts val="0"/>
              </a:spcAft>
              <a:buSzPts val="1400"/>
              <a:buFont typeface="Livvic"/>
              <a:buChar char="●"/>
            </a:pPr>
            <a:r>
              <a:rPr lang="en">
                <a:latin typeface="Livvic"/>
                <a:ea typeface="Livvic"/>
                <a:cs typeface="Livvic"/>
                <a:sym typeface="Livvic"/>
              </a:rPr>
              <a:t>DEBOUNCE = 500ms</a:t>
            </a:r>
            <a:endParaRPr>
              <a:latin typeface="Livvic"/>
              <a:ea typeface="Livvic"/>
              <a:cs typeface="Livvic"/>
              <a:sym typeface="Livvic"/>
            </a:endParaRPr>
          </a:p>
        </p:txBody>
      </p:sp>
      <p:cxnSp>
        <p:nvCxnSpPr>
          <p:cNvPr id="443" name="Google Shape;443;p50"/>
          <p:cNvCxnSpPr>
            <a:stCxn id="435" idx="2"/>
            <a:endCxn id="436" idx="0"/>
          </p:cNvCxnSpPr>
          <p:nvPr/>
        </p:nvCxnSpPr>
        <p:spPr>
          <a:xfrm>
            <a:off x="5523470" y="412992"/>
            <a:ext cx="0" cy="275400"/>
          </a:xfrm>
          <a:prstGeom prst="straightConnector1">
            <a:avLst/>
          </a:prstGeom>
          <a:noFill/>
          <a:ln w="19050" cap="flat" cmpd="sng">
            <a:solidFill>
              <a:schemeClr val="lt1"/>
            </a:solidFill>
            <a:prstDash val="solid"/>
            <a:round/>
            <a:headEnd type="none" w="med" len="med"/>
            <a:tailEnd type="triangle" w="med" len="med"/>
          </a:ln>
        </p:spPr>
      </p:cxnSp>
      <p:cxnSp>
        <p:nvCxnSpPr>
          <p:cNvPr id="444" name="Google Shape;444;p50"/>
          <p:cNvCxnSpPr>
            <a:stCxn id="436" idx="2"/>
            <a:endCxn id="437" idx="0"/>
          </p:cNvCxnSpPr>
          <p:nvPr/>
        </p:nvCxnSpPr>
        <p:spPr>
          <a:xfrm>
            <a:off x="5523454" y="1009505"/>
            <a:ext cx="0" cy="275400"/>
          </a:xfrm>
          <a:prstGeom prst="straightConnector1">
            <a:avLst/>
          </a:prstGeom>
          <a:noFill/>
          <a:ln w="19050" cap="flat" cmpd="sng">
            <a:solidFill>
              <a:schemeClr val="lt1"/>
            </a:solidFill>
            <a:prstDash val="solid"/>
            <a:round/>
            <a:headEnd type="none" w="med" len="med"/>
            <a:tailEnd type="triangle" w="med" len="med"/>
          </a:ln>
        </p:spPr>
      </p:cxnSp>
      <p:cxnSp>
        <p:nvCxnSpPr>
          <p:cNvPr id="445" name="Google Shape;445;p50"/>
          <p:cNvCxnSpPr>
            <a:stCxn id="437" idx="2"/>
            <a:endCxn id="438" idx="0"/>
          </p:cNvCxnSpPr>
          <p:nvPr/>
        </p:nvCxnSpPr>
        <p:spPr>
          <a:xfrm>
            <a:off x="5523454" y="2409747"/>
            <a:ext cx="0" cy="275400"/>
          </a:xfrm>
          <a:prstGeom prst="straightConnector1">
            <a:avLst/>
          </a:prstGeom>
          <a:noFill/>
          <a:ln w="19050" cap="flat" cmpd="sng">
            <a:solidFill>
              <a:schemeClr val="lt1"/>
            </a:solidFill>
            <a:prstDash val="solid"/>
            <a:round/>
            <a:headEnd type="none" w="med" len="med"/>
            <a:tailEnd type="triangle" w="med" len="med"/>
          </a:ln>
        </p:spPr>
      </p:cxnSp>
      <p:cxnSp>
        <p:nvCxnSpPr>
          <p:cNvPr id="446" name="Google Shape;446;p50"/>
          <p:cNvCxnSpPr>
            <a:stCxn id="438" idx="2"/>
            <a:endCxn id="441" idx="0"/>
          </p:cNvCxnSpPr>
          <p:nvPr/>
        </p:nvCxnSpPr>
        <p:spPr>
          <a:xfrm>
            <a:off x="5523454" y="3006261"/>
            <a:ext cx="0" cy="275400"/>
          </a:xfrm>
          <a:prstGeom prst="straightConnector1">
            <a:avLst/>
          </a:prstGeom>
          <a:noFill/>
          <a:ln w="19050" cap="flat" cmpd="sng">
            <a:solidFill>
              <a:schemeClr val="lt1"/>
            </a:solidFill>
            <a:prstDash val="solid"/>
            <a:round/>
            <a:headEnd type="none" w="med" len="med"/>
            <a:tailEnd type="triangle" w="med" len="med"/>
          </a:ln>
        </p:spPr>
      </p:cxnSp>
      <p:cxnSp>
        <p:nvCxnSpPr>
          <p:cNvPr id="447" name="Google Shape;447;p50"/>
          <p:cNvCxnSpPr>
            <a:stCxn id="441" idx="2"/>
            <a:endCxn id="439" idx="0"/>
          </p:cNvCxnSpPr>
          <p:nvPr/>
        </p:nvCxnSpPr>
        <p:spPr>
          <a:xfrm>
            <a:off x="5523454" y="3602774"/>
            <a:ext cx="0" cy="275400"/>
          </a:xfrm>
          <a:prstGeom prst="straightConnector1">
            <a:avLst/>
          </a:prstGeom>
          <a:noFill/>
          <a:ln w="19050" cap="flat" cmpd="sng">
            <a:solidFill>
              <a:schemeClr val="lt1"/>
            </a:solidFill>
            <a:prstDash val="solid"/>
            <a:round/>
            <a:headEnd type="none" w="med" len="med"/>
            <a:tailEnd type="triangle" w="med" len="med"/>
          </a:ln>
        </p:spPr>
      </p:cxnSp>
      <p:cxnSp>
        <p:nvCxnSpPr>
          <p:cNvPr id="448" name="Google Shape;448;p50"/>
          <p:cNvCxnSpPr>
            <a:stCxn id="439" idx="2"/>
            <a:endCxn id="440" idx="0"/>
          </p:cNvCxnSpPr>
          <p:nvPr/>
        </p:nvCxnSpPr>
        <p:spPr>
          <a:xfrm>
            <a:off x="5523454" y="4199287"/>
            <a:ext cx="0" cy="275400"/>
          </a:xfrm>
          <a:prstGeom prst="straightConnector1">
            <a:avLst/>
          </a:prstGeom>
          <a:noFill/>
          <a:ln w="19050" cap="flat" cmpd="sng">
            <a:solidFill>
              <a:schemeClr val="lt1"/>
            </a:solidFill>
            <a:prstDash val="solid"/>
            <a:round/>
            <a:headEnd type="none" w="med" len="med"/>
            <a:tailEnd type="triangle" w="med" len="med"/>
          </a:ln>
        </p:spPr>
      </p:cxnSp>
      <p:cxnSp>
        <p:nvCxnSpPr>
          <p:cNvPr id="449" name="Google Shape;449;p50"/>
          <p:cNvCxnSpPr>
            <a:stCxn id="440" idx="2"/>
          </p:cNvCxnSpPr>
          <p:nvPr/>
        </p:nvCxnSpPr>
        <p:spPr>
          <a:xfrm>
            <a:off x="5523485" y="4795800"/>
            <a:ext cx="2100" cy="255900"/>
          </a:xfrm>
          <a:prstGeom prst="straightConnector1">
            <a:avLst/>
          </a:prstGeom>
          <a:noFill/>
          <a:ln w="28575" cap="flat" cmpd="sng">
            <a:solidFill>
              <a:schemeClr val="lt1"/>
            </a:solidFill>
            <a:prstDash val="solid"/>
            <a:round/>
            <a:headEnd type="none" w="med" len="med"/>
            <a:tailEnd type="none" w="med" len="med"/>
          </a:ln>
        </p:spPr>
      </p:cxnSp>
      <p:cxnSp>
        <p:nvCxnSpPr>
          <p:cNvPr id="450" name="Google Shape;450;p50"/>
          <p:cNvCxnSpPr/>
          <p:nvPr/>
        </p:nvCxnSpPr>
        <p:spPr>
          <a:xfrm>
            <a:off x="5526375" y="5049200"/>
            <a:ext cx="2253900" cy="0"/>
          </a:xfrm>
          <a:prstGeom prst="straightConnector1">
            <a:avLst/>
          </a:prstGeom>
          <a:noFill/>
          <a:ln w="28575" cap="flat" cmpd="sng">
            <a:solidFill>
              <a:schemeClr val="lt1"/>
            </a:solidFill>
            <a:prstDash val="solid"/>
            <a:round/>
            <a:headEnd type="none" w="med" len="med"/>
            <a:tailEnd type="none" w="med" len="med"/>
          </a:ln>
        </p:spPr>
      </p:cxnSp>
      <p:cxnSp>
        <p:nvCxnSpPr>
          <p:cNvPr id="451" name="Google Shape;451;p50"/>
          <p:cNvCxnSpPr/>
          <p:nvPr/>
        </p:nvCxnSpPr>
        <p:spPr>
          <a:xfrm rot="10800000" flipH="1">
            <a:off x="7765993" y="1856975"/>
            <a:ext cx="1800" cy="3177600"/>
          </a:xfrm>
          <a:prstGeom prst="straightConnector1">
            <a:avLst/>
          </a:prstGeom>
          <a:noFill/>
          <a:ln w="28575" cap="flat" cmpd="sng">
            <a:solidFill>
              <a:schemeClr val="lt1"/>
            </a:solidFill>
            <a:prstDash val="solid"/>
            <a:round/>
            <a:headEnd type="none" w="med" len="med"/>
            <a:tailEnd type="none" w="med" len="med"/>
          </a:ln>
        </p:spPr>
      </p:cxnSp>
      <p:cxnSp>
        <p:nvCxnSpPr>
          <p:cNvPr id="452" name="Google Shape;452;p50"/>
          <p:cNvCxnSpPr>
            <a:endCxn id="437" idx="3"/>
          </p:cNvCxnSpPr>
          <p:nvPr/>
        </p:nvCxnSpPr>
        <p:spPr>
          <a:xfrm rot="10800000">
            <a:off x="6980832" y="1847283"/>
            <a:ext cx="798000" cy="2700"/>
          </a:xfrm>
          <a:prstGeom prst="straightConnector1">
            <a:avLst/>
          </a:prstGeom>
          <a:noFill/>
          <a:ln w="19050" cap="flat" cmpd="sng">
            <a:solidFill>
              <a:schemeClr val="lt1"/>
            </a:solidFill>
            <a:prstDash val="solid"/>
            <a:round/>
            <a:headEnd type="none" w="med" len="med"/>
            <a:tailEnd type="triangle" w="med" len="med"/>
          </a:ln>
        </p:spPr>
      </p:cxnSp>
    </p:spTree>
  </p:cSld>
  <p:clrMapOvr>
    <a:masterClrMapping/>
  </p:clrMapOvr>
  <mc:AlternateContent xmlns:mc="http://schemas.openxmlformats.org/markup-compatibility/2006">
    <mc:Choice xmlns:p14="http://schemas.microsoft.com/office/powerpoint/2010/main" Requires="p14">
      <p:transition p14:dur="250" advTm="10000">
        <p:fade/>
      </p:transition>
    </mc:Choice>
    <mc:Fallback>
      <p:transition advTm="10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1"/>
          <p:cNvSpPr/>
          <p:nvPr/>
        </p:nvSpPr>
        <p:spPr>
          <a:xfrm flipH="1">
            <a:off x="0" y="0"/>
            <a:ext cx="9144000" cy="5143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accent2"/>
                </a:solidFill>
                <a:latin typeface="Livvic"/>
                <a:ea typeface="Livvic"/>
                <a:cs typeface="Livvic"/>
                <a:sym typeface="Livvic"/>
              </a:rPr>
              <a:t>Project Introduction</a:t>
            </a:r>
            <a:endParaRPr sz="2900" b="1">
              <a:solidFill>
                <a:schemeClr val="accent2"/>
              </a:solidFill>
              <a:latin typeface="Livvic"/>
              <a:ea typeface="Livvic"/>
              <a:cs typeface="Livvic"/>
              <a:sym typeface="Livvic"/>
            </a:endParaRPr>
          </a:p>
        </p:txBody>
      </p:sp>
      <p:sp>
        <p:nvSpPr>
          <p:cNvPr id="458" name="Google Shape;458;p51"/>
          <p:cNvSpPr/>
          <p:nvPr/>
        </p:nvSpPr>
        <p:spPr>
          <a:xfrm flipH="1">
            <a:off x="0" y="0"/>
            <a:ext cx="9144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Calibri" panose="020F0502020204030204" pitchFamily="34" charset="0"/>
                <a:ea typeface="Livvic"/>
                <a:cs typeface="Calibri" panose="020F0502020204030204" pitchFamily="34" charset="0"/>
                <a:sym typeface="Livvic"/>
              </a:rPr>
              <a:t>Reflection</a:t>
            </a:r>
            <a:endParaRPr sz="3200" b="1" dirty="0">
              <a:solidFill>
                <a:schemeClr val="lt1"/>
              </a:solidFill>
              <a:latin typeface="Calibri" panose="020F0502020204030204" pitchFamily="34" charset="0"/>
              <a:ea typeface="Livvic"/>
              <a:cs typeface="Calibri" panose="020F0502020204030204" pitchFamily="34" charset="0"/>
              <a:sym typeface="Livvic"/>
            </a:endParaRPr>
          </a:p>
        </p:txBody>
      </p:sp>
      <p:sp>
        <p:nvSpPr>
          <p:cNvPr id="459" name="Google Shape;459;p51"/>
          <p:cNvSpPr/>
          <p:nvPr/>
        </p:nvSpPr>
        <p:spPr>
          <a:xfrm>
            <a:off x="8253500" y="96400"/>
            <a:ext cx="791700" cy="76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Livvic"/>
                <a:ea typeface="Livvic"/>
                <a:cs typeface="Livvic"/>
                <a:sym typeface="Livvic"/>
              </a:rPr>
              <a:t>06</a:t>
            </a:r>
            <a:endParaRPr>
              <a:solidFill>
                <a:schemeClr val="lt1"/>
              </a:solidFill>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p14:dur="250" advTm="1500">
        <p:fade/>
      </p:transition>
    </mc:Choice>
    <mc:Fallback>
      <p:transition advTm="15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p:nvPr/>
        </p:nvSpPr>
        <p:spPr>
          <a:xfrm>
            <a:off x="527800" y="2442900"/>
            <a:ext cx="1876200" cy="3180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Livvic"/>
                <a:ea typeface="Livvic"/>
                <a:cs typeface="Livvic"/>
                <a:sym typeface="Livvic"/>
              </a:rPr>
              <a:t>Christian Lee</a:t>
            </a:r>
            <a:endParaRPr sz="1100">
              <a:latin typeface="Livvic"/>
              <a:ea typeface="Livvic"/>
              <a:cs typeface="Livvic"/>
              <a:sym typeface="Livvic"/>
            </a:endParaRPr>
          </a:p>
          <a:p>
            <a:pPr marL="0" lvl="0" indent="0" algn="ctr" rtl="0">
              <a:spcBef>
                <a:spcPts val="0"/>
              </a:spcBef>
              <a:spcAft>
                <a:spcPts val="0"/>
              </a:spcAft>
              <a:buNone/>
            </a:pPr>
            <a:r>
              <a:rPr lang="en" sz="700">
                <a:latin typeface="Livvic"/>
                <a:ea typeface="Livvic"/>
                <a:cs typeface="Livvic"/>
                <a:sym typeface="Livvic"/>
              </a:rPr>
              <a:t>Lead Designer</a:t>
            </a:r>
            <a:endParaRPr sz="700">
              <a:latin typeface="Livvic"/>
              <a:ea typeface="Livvic"/>
              <a:cs typeface="Livvic"/>
              <a:sym typeface="Livvic"/>
            </a:endParaRPr>
          </a:p>
        </p:txBody>
      </p:sp>
      <p:sp>
        <p:nvSpPr>
          <p:cNvPr id="135" name="Google Shape;135;p24"/>
          <p:cNvSpPr/>
          <p:nvPr/>
        </p:nvSpPr>
        <p:spPr>
          <a:xfrm>
            <a:off x="235425" y="102975"/>
            <a:ext cx="4127400" cy="59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lt1"/>
                </a:solidFill>
                <a:latin typeface="Calibri" panose="020F0502020204030204" pitchFamily="34" charset="0"/>
                <a:ea typeface="Livvic"/>
                <a:cs typeface="Calibri" panose="020F0502020204030204" pitchFamily="34" charset="0"/>
                <a:sym typeface="Livvic"/>
              </a:rPr>
              <a:t>Meet the T7 Team</a:t>
            </a:r>
            <a:endParaRPr sz="3000" b="1" dirty="0">
              <a:solidFill>
                <a:schemeClr val="lt1"/>
              </a:solidFill>
              <a:latin typeface="Calibri" panose="020F0502020204030204" pitchFamily="34" charset="0"/>
              <a:ea typeface="Livvic"/>
              <a:cs typeface="Calibri" panose="020F0502020204030204" pitchFamily="34" charset="0"/>
              <a:sym typeface="Livvic"/>
            </a:endParaRPr>
          </a:p>
        </p:txBody>
      </p:sp>
      <p:sp>
        <p:nvSpPr>
          <p:cNvPr id="136" name="Google Shape;136;p24"/>
          <p:cNvSpPr/>
          <p:nvPr/>
        </p:nvSpPr>
        <p:spPr>
          <a:xfrm>
            <a:off x="5145800" y="4606991"/>
            <a:ext cx="2168400" cy="3498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Livvic"/>
                <a:ea typeface="Livvic"/>
                <a:cs typeface="Livvic"/>
                <a:sym typeface="Livvic"/>
              </a:rPr>
              <a:t>Tony Tang</a:t>
            </a:r>
            <a:endParaRPr sz="1100">
              <a:latin typeface="Livvic"/>
              <a:ea typeface="Livvic"/>
              <a:cs typeface="Livvic"/>
              <a:sym typeface="Livvic"/>
            </a:endParaRPr>
          </a:p>
          <a:p>
            <a:pPr marL="0" lvl="0" indent="0" algn="ctr" rtl="0">
              <a:spcBef>
                <a:spcPts val="0"/>
              </a:spcBef>
              <a:spcAft>
                <a:spcPts val="0"/>
              </a:spcAft>
              <a:buNone/>
            </a:pPr>
            <a:r>
              <a:rPr lang="en" sz="800">
                <a:latin typeface="Livvic"/>
                <a:ea typeface="Livvic"/>
                <a:cs typeface="Livvic"/>
                <a:sym typeface="Livvic"/>
              </a:rPr>
              <a:t>Claw Manufacturing Lead</a:t>
            </a:r>
            <a:endParaRPr sz="800">
              <a:latin typeface="Livvic"/>
              <a:ea typeface="Livvic"/>
              <a:cs typeface="Livvic"/>
              <a:sym typeface="Livvic"/>
            </a:endParaRPr>
          </a:p>
        </p:txBody>
      </p:sp>
      <p:sp>
        <p:nvSpPr>
          <p:cNvPr id="137" name="Google Shape;137;p24"/>
          <p:cNvSpPr/>
          <p:nvPr/>
        </p:nvSpPr>
        <p:spPr>
          <a:xfrm>
            <a:off x="1831525" y="4606996"/>
            <a:ext cx="2168400" cy="3180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Livvic"/>
                <a:ea typeface="Livvic"/>
                <a:cs typeface="Livvic"/>
                <a:sym typeface="Livvic"/>
              </a:rPr>
              <a:t>Om Chaudhari</a:t>
            </a:r>
            <a:endParaRPr sz="1100">
              <a:latin typeface="Livvic"/>
              <a:ea typeface="Livvic"/>
              <a:cs typeface="Livvic"/>
              <a:sym typeface="Livvic"/>
            </a:endParaRPr>
          </a:p>
          <a:p>
            <a:pPr marL="0" lvl="0" indent="0" algn="ctr" rtl="0">
              <a:spcBef>
                <a:spcPts val="0"/>
              </a:spcBef>
              <a:spcAft>
                <a:spcPts val="0"/>
              </a:spcAft>
              <a:buNone/>
            </a:pPr>
            <a:r>
              <a:rPr lang="en" sz="800">
                <a:latin typeface="Livvic"/>
                <a:ea typeface="Livvic"/>
                <a:cs typeface="Livvic"/>
                <a:sym typeface="Livvic"/>
              </a:rPr>
              <a:t>CAD &amp; Drawings Lead</a:t>
            </a:r>
            <a:endParaRPr sz="800">
              <a:latin typeface="Livvic"/>
              <a:ea typeface="Livvic"/>
              <a:cs typeface="Livvic"/>
              <a:sym typeface="Livvic"/>
            </a:endParaRPr>
          </a:p>
        </p:txBody>
      </p:sp>
      <p:sp>
        <p:nvSpPr>
          <p:cNvPr id="138" name="Google Shape;138;p24"/>
          <p:cNvSpPr/>
          <p:nvPr/>
        </p:nvSpPr>
        <p:spPr>
          <a:xfrm>
            <a:off x="6667000" y="2442850"/>
            <a:ext cx="2168400" cy="3180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Livvic"/>
                <a:ea typeface="Livvic"/>
                <a:cs typeface="Livvic"/>
                <a:sym typeface="Livvic"/>
              </a:rPr>
              <a:t>Shaiv Ramdhani</a:t>
            </a:r>
            <a:endParaRPr sz="1100">
              <a:latin typeface="Livvic"/>
              <a:ea typeface="Livvic"/>
              <a:cs typeface="Livvic"/>
              <a:sym typeface="Livvic"/>
            </a:endParaRPr>
          </a:p>
          <a:p>
            <a:pPr marL="0" lvl="0" indent="0" algn="ctr" rtl="0">
              <a:spcBef>
                <a:spcPts val="0"/>
              </a:spcBef>
              <a:spcAft>
                <a:spcPts val="0"/>
              </a:spcAft>
              <a:buNone/>
            </a:pPr>
            <a:r>
              <a:rPr lang="en" sz="800">
                <a:latin typeface="Livvic"/>
                <a:ea typeface="Livvic"/>
                <a:cs typeface="Livvic"/>
                <a:sym typeface="Livvic"/>
              </a:rPr>
              <a:t>Programming Lead</a:t>
            </a:r>
            <a:endParaRPr sz="800">
              <a:latin typeface="Livvic"/>
              <a:ea typeface="Livvic"/>
              <a:cs typeface="Livvic"/>
              <a:sym typeface="Livvic"/>
            </a:endParaRPr>
          </a:p>
        </p:txBody>
      </p:sp>
      <p:sp>
        <p:nvSpPr>
          <p:cNvPr id="139" name="Google Shape;139;p24"/>
          <p:cNvSpPr/>
          <p:nvPr/>
        </p:nvSpPr>
        <p:spPr>
          <a:xfrm>
            <a:off x="3487800" y="2450238"/>
            <a:ext cx="2168400" cy="3180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Livvic"/>
                <a:ea typeface="Livvic"/>
                <a:cs typeface="Livvic"/>
                <a:sym typeface="Livvic"/>
              </a:rPr>
              <a:t>Rohin Dhaliwal</a:t>
            </a:r>
            <a:endParaRPr sz="1100">
              <a:latin typeface="Livvic"/>
              <a:ea typeface="Livvic"/>
              <a:cs typeface="Livvic"/>
              <a:sym typeface="Livvic"/>
            </a:endParaRPr>
          </a:p>
          <a:p>
            <a:pPr marL="0" lvl="0" indent="0" algn="ctr" rtl="0">
              <a:spcBef>
                <a:spcPts val="0"/>
              </a:spcBef>
              <a:spcAft>
                <a:spcPts val="0"/>
              </a:spcAft>
              <a:buNone/>
            </a:pPr>
            <a:r>
              <a:rPr lang="en" sz="800">
                <a:latin typeface="Livvic"/>
                <a:ea typeface="Livvic"/>
                <a:cs typeface="Livvic"/>
                <a:sym typeface="Livvic"/>
              </a:rPr>
              <a:t>Prototypes &amp; Experiments Lead</a:t>
            </a:r>
            <a:endParaRPr sz="800">
              <a:latin typeface="Livvic"/>
              <a:ea typeface="Livvic"/>
              <a:cs typeface="Livvic"/>
              <a:sym typeface="Livvic"/>
            </a:endParaRPr>
          </a:p>
        </p:txBody>
      </p:sp>
      <p:sp>
        <p:nvSpPr>
          <p:cNvPr id="140" name="Google Shape;140;p24"/>
          <p:cNvSpPr/>
          <p:nvPr/>
        </p:nvSpPr>
        <p:spPr>
          <a:xfrm>
            <a:off x="3515475" y="4638388"/>
            <a:ext cx="290164" cy="255194"/>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4"/>
          <p:cNvGrpSpPr/>
          <p:nvPr/>
        </p:nvGrpSpPr>
        <p:grpSpPr>
          <a:xfrm>
            <a:off x="8367810" y="2496998"/>
            <a:ext cx="419217" cy="224491"/>
            <a:chOff x="7009649" y="1541981"/>
            <a:chExt cx="524940" cy="320655"/>
          </a:xfrm>
        </p:grpSpPr>
        <p:sp>
          <p:nvSpPr>
            <p:cNvPr id="142" name="Google Shape;142;p24"/>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4"/>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4"/>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4"/>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4"/>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4"/>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4"/>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4"/>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4"/>
          <p:cNvSpPr/>
          <p:nvPr/>
        </p:nvSpPr>
        <p:spPr>
          <a:xfrm>
            <a:off x="6954621" y="4654300"/>
            <a:ext cx="242968" cy="255179"/>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24"/>
          <p:cNvGrpSpPr/>
          <p:nvPr/>
        </p:nvGrpSpPr>
        <p:grpSpPr>
          <a:xfrm>
            <a:off x="5377042" y="2474255"/>
            <a:ext cx="216435" cy="255181"/>
            <a:chOff x="3990517" y="3354173"/>
            <a:chExt cx="279559" cy="363402"/>
          </a:xfrm>
        </p:grpSpPr>
        <p:sp>
          <p:nvSpPr>
            <p:cNvPr id="152" name="Google Shape;152;p24"/>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4"/>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4"/>
          <p:cNvSpPr/>
          <p:nvPr/>
        </p:nvSpPr>
        <p:spPr>
          <a:xfrm>
            <a:off x="1939151" y="2511300"/>
            <a:ext cx="216418" cy="195904"/>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 name="Google Shape;157;p24"/>
          <p:cNvPicPr preferRelativeResize="0"/>
          <p:nvPr/>
        </p:nvPicPr>
        <p:blipFill rotWithShape="1">
          <a:blip r:embed="rId3">
            <a:alphaModFix/>
          </a:blip>
          <a:srcRect/>
          <a:stretch/>
        </p:blipFill>
        <p:spPr>
          <a:xfrm>
            <a:off x="652763" y="822225"/>
            <a:ext cx="1626275" cy="1623225"/>
          </a:xfrm>
          <a:prstGeom prst="rect">
            <a:avLst/>
          </a:prstGeom>
          <a:noFill/>
          <a:ln>
            <a:noFill/>
          </a:ln>
        </p:spPr>
      </p:pic>
      <p:pic>
        <p:nvPicPr>
          <p:cNvPr id="158" name="Google Shape;158;p24"/>
          <p:cNvPicPr preferRelativeResize="0"/>
          <p:nvPr/>
        </p:nvPicPr>
        <p:blipFill>
          <a:blip r:embed="rId4">
            <a:alphaModFix/>
          </a:blip>
          <a:stretch>
            <a:fillRect/>
          </a:stretch>
        </p:blipFill>
        <p:spPr>
          <a:xfrm>
            <a:off x="3722275" y="820700"/>
            <a:ext cx="1626275" cy="1626275"/>
          </a:xfrm>
          <a:prstGeom prst="rect">
            <a:avLst/>
          </a:prstGeom>
          <a:noFill/>
          <a:ln>
            <a:noFill/>
          </a:ln>
        </p:spPr>
      </p:pic>
      <p:pic>
        <p:nvPicPr>
          <p:cNvPr id="159" name="Google Shape;159;p24"/>
          <p:cNvPicPr preferRelativeResize="0"/>
          <p:nvPr/>
        </p:nvPicPr>
        <p:blipFill rotWithShape="1">
          <a:blip r:embed="rId5">
            <a:alphaModFix/>
          </a:blip>
          <a:srcRect l="4634" r="5381"/>
          <a:stretch/>
        </p:blipFill>
        <p:spPr>
          <a:xfrm>
            <a:off x="7019437" y="820700"/>
            <a:ext cx="1463525" cy="1626275"/>
          </a:xfrm>
          <a:prstGeom prst="rect">
            <a:avLst/>
          </a:prstGeom>
          <a:noFill/>
          <a:ln>
            <a:noFill/>
          </a:ln>
        </p:spPr>
      </p:pic>
      <p:pic>
        <p:nvPicPr>
          <p:cNvPr id="160" name="Google Shape;160;p24"/>
          <p:cNvPicPr preferRelativeResize="0"/>
          <p:nvPr/>
        </p:nvPicPr>
        <p:blipFill rotWithShape="1">
          <a:blip r:embed="rId6">
            <a:alphaModFix/>
          </a:blip>
          <a:srcRect l="5492" t="16618" r="6207"/>
          <a:stretch/>
        </p:blipFill>
        <p:spPr>
          <a:xfrm>
            <a:off x="2054588" y="2980725"/>
            <a:ext cx="1722276" cy="1626275"/>
          </a:xfrm>
          <a:prstGeom prst="rect">
            <a:avLst/>
          </a:prstGeom>
          <a:noFill/>
          <a:ln>
            <a:noFill/>
          </a:ln>
        </p:spPr>
      </p:pic>
      <p:pic>
        <p:nvPicPr>
          <p:cNvPr id="161" name="Google Shape;161;p24"/>
          <p:cNvPicPr preferRelativeResize="0"/>
          <p:nvPr/>
        </p:nvPicPr>
        <p:blipFill rotWithShape="1">
          <a:blip r:embed="rId7">
            <a:alphaModFix/>
          </a:blip>
          <a:srcRect t="24014" b="24782"/>
          <a:stretch/>
        </p:blipFill>
        <p:spPr>
          <a:xfrm>
            <a:off x="5451825" y="2980725"/>
            <a:ext cx="1556342" cy="16262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advTm="8000">
        <p:fade/>
      </p:transition>
    </mc:Choice>
    <mc:Fallback>
      <p:transition advTm="8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p:nvPr/>
        </p:nvSpPr>
        <p:spPr>
          <a:xfrm>
            <a:off x="0" y="0"/>
            <a:ext cx="9144000" cy="49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Calibri" panose="020F0502020204030204" pitchFamily="34" charset="0"/>
                <a:ea typeface="Livvic"/>
                <a:cs typeface="Calibri" panose="020F0502020204030204" pitchFamily="34" charset="0"/>
                <a:sym typeface="Livvic"/>
              </a:rPr>
              <a:t>Competition Reflection</a:t>
            </a:r>
            <a:endParaRPr dirty="0">
              <a:latin typeface="Calibri" panose="020F0502020204030204" pitchFamily="34" charset="0"/>
              <a:cs typeface="Calibri" panose="020F0502020204030204" pitchFamily="34" charset="0"/>
            </a:endParaRPr>
          </a:p>
        </p:txBody>
      </p:sp>
      <p:sp>
        <p:nvSpPr>
          <p:cNvPr id="465" name="Google Shape;465;p52"/>
          <p:cNvSpPr txBox="1">
            <a:spLocks noGrp="1"/>
          </p:cNvSpPr>
          <p:nvPr>
            <p:ph type="ctrTitle" idx="4294967295"/>
          </p:nvPr>
        </p:nvSpPr>
        <p:spPr>
          <a:xfrm>
            <a:off x="171000" y="491100"/>
            <a:ext cx="4349700" cy="4652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u="sng">
                <a:solidFill>
                  <a:srgbClr val="000000"/>
                </a:solidFill>
              </a:rPr>
              <a:t>Round 1</a:t>
            </a:r>
            <a:endParaRPr sz="1500" u="sng">
              <a:solidFill>
                <a:srgbClr val="000000"/>
              </a:solidFill>
            </a:endParaRPr>
          </a:p>
          <a:p>
            <a:pPr marL="0" lvl="0" indent="0" algn="l" rtl="0">
              <a:lnSpc>
                <a:spcPct val="115000"/>
              </a:lnSpc>
              <a:spcBef>
                <a:spcPts val="0"/>
              </a:spcBef>
              <a:spcAft>
                <a:spcPts val="0"/>
              </a:spcAft>
              <a:buNone/>
            </a:pPr>
            <a:endParaRPr sz="1300" u="sng">
              <a:solidFill>
                <a:srgbClr val="000000"/>
              </a:solidFill>
            </a:endParaRPr>
          </a:p>
          <a:p>
            <a:pPr marL="0" lvl="0" indent="0" algn="l" rtl="0">
              <a:lnSpc>
                <a:spcPct val="115000"/>
              </a:lnSpc>
              <a:spcBef>
                <a:spcPts val="0"/>
              </a:spcBef>
              <a:spcAft>
                <a:spcPts val="0"/>
              </a:spcAft>
              <a:buNone/>
            </a:pPr>
            <a:r>
              <a:rPr lang="en" sz="1300">
                <a:solidFill>
                  <a:srgbClr val="000000"/>
                </a:solidFill>
              </a:rPr>
              <a:t>Reflection</a:t>
            </a:r>
            <a:endParaRPr sz="1300" b="0">
              <a:solidFill>
                <a:srgbClr val="000000"/>
              </a:solidFill>
            </a:endParaRPr>
          </a:p>
          <a:p>
            <a:pPr marL="457200" lvl="0" indent="-311150" algn="l" rtl="0">
              <a:lnSpc>
                <a:spcPct val="115000"/>
              </a:lnSpc>
              <a:spcBef>
                <a:spcPts val="0"/>
              </a:spcBef>
              <a:spcAft>
                <a:spcPts val="0"/>
              </a:spcAft>
              <a:buClr>
                <a:srgbClr val="000000"/>
              </a:buClr>
              <a:buSzPts val="1300"/>
              <a:buChar char="●"/>
            </a:pPr>
            <a:r>
              <a:rPr lang="en" sz="1300" b="0">
                <a:solidFill>
                  <a:srgbClr val="000000"/>
                </a:solidFill>
              </a:rPr>
              <a:t>Code functioned as intended</a:t>
            </a:r>
            <a:endParaRPr sz="1300" b="0">
              <a:solidFill>
                <a:srgbClr val="000000"/>
              </a:solidFill>
            </a:endParaRPr>
          </a:p>
          <a:p>
            <a:pPr marL="914400" lvl="1" indent="-311150" algn="l" rtl="0">
              <a:lnSpc>
                <a:spcPct val="115000"/>
              </a:lnSpc>
              <a:spcBef>
                <a:spcPts val="0"/>
              </a:spcBef>
              <a:spcAft>
                <a:spcPts val="0"/>
              </a:spcAft>
              <a:buClr>
                <a:srgbClr val="000000"/>
              </a:buClr>
              <a:buSzPts val="1300"/>
              <a:buChar char="○"/>
            </a:pPr>
            <a:r>
              <a:rPr lang="en" sz="1300" b="0">
                <a:solidFill>
                  <a:srgbClr val="000000"/>
                </a:solidFill>
              </a:rPr>
              <a:t>Sonar risk experiment results eliminated any sonar malfunctions</a:t>
            </a:r>
            <a:endParaRPr sz="1300" b="0">
              <a:solidFill>
                <a:srgbClr val="000000"/>
              </a:solidFill>
            </a:endParaRPr>
          </a:p>
          <a:p>
            <a:pPr marL="457200" lvl="0" indent="-311150" algn="l" rtl="0">
              <a:lnSpc>
                <a:spcPct val="115000"/>
              </a:lnSpc>
              <a:spcBef>
                <a:spcPts val="0"/>
              </a:spcBef>
              <a:spcAft>
                <a:spcPts val="0"/>
              </a:spcAft>
              <a:buClr>
                <a:srgbClr val="000000"/>
              </a:buClr>
              <a:buSzPts val="1300"/>
              <a:buChar char="●"/>
            </a:pPr>
            <a:r>
              <a:rPr lang="en" sz="1300" b="0">
                <a:solidFill>
                  <a:srgbClr val="000000"/>
                </a:solidFill>
              </a:rPr>
              <a:t>Challenges emerged in positioning of objects</a:t>
            </a:r>
            <a:endParaRPr sz="1300" b="0">
              <a:solidFill>
                <a:srgbClr val="000000"/>
              </a:solidFill>
            </a:endParaRPr>
          </a:p>
          <a:p>
            <a:pPr marL="0" lvl="0" indent="0" algn="l" rtl="0">
              <a:lnSpc>
                <a:spcPct val="115000"/>
              </a:lnSpc>
              <a:spcBef>
                <a:spcPts val="0"/>
              </a:spcBef>
              <a:spcAft>
                <a:spcPts val="0"/>
              </a:spcAft>
              <a:buNone/>
            </a:pPr>
            <a:endParaRPr sz="1300" b="0">
              <a:solidFill>
                <a:srgbClr val="000000"/>
              </a:solidFill>
            </a:endParaRPr>
          </a:p>
          <a:p>
            <a:pPr marL="0" lvl="0" indent="0" algn="l" rtl="0">
              <a:lnSpc>
                <a:spcPct val="115000"/>
              </a:lnSpc>
              <a:spcBef>
                <a:spcPts val="0"/>
              </a:spcBef>
              <a:spcAft>
                <a:spcPts val="0"/>
              </a:spcAft>
              <a:buNone/>
            </a:pPr>
            <a:r>
              <a:rPr lang="en" sz="1300">
                <a:solidFill>
                  <a:srgbClr val="000000"/>
                </a:solidFill>
              </a:rPr>
              <a:t>Improvements</a:t>
            </a:r>
            <a:endParaRPr sz="1300">
              <a:solidFill>
                <a:srgbClr val="000000"/>
              </a:solidFill>
            </a:endParaRPr>
          </a:p>
          <a:p>
            <a:pPr marL="457200" lvl="0" indent="-311150" algn="l" rtl="0">
              <a:lnSpc>
                <a:spcPct val="115000"/>
              </a:lnSpc>
              <a:spcBef>
                <a:spcPts val="0"/>
              </a:spcBef>
              <a:spcAft>
                <a:spcPts val="0"/>
              </a:spcAft>
              <a:buClr>
                <a:srgbClr val="000000"/>
              </a:buClr>
              <a:buSzPts val="1300"/>
              <a:buChar char="●"/>
            </a:pPr>
            <a:r>
              <a:rPr lang="en" sz="1300" b="0">
                <a:solidFill>
                  <a:srgbClr val="000000"/>
                </a:solidFill>
              </a:rPr>
              <a:t>Develop a claw where spinning about the vertical axis is not as problematic</a:t>
            </a:r>
            <a:endParaRPr sz="1300" b="0">
              <a:solidFill>
                <a:srgbClr val="000000"/>
              </a:solidFill>
            </a:endParaRPr>
          </a:p>
          <a:p>
            <a:pPr marL="457200" lvl="0" indent="-311150" algn="l" rtl="0">
              <a:lnSpc>
                <a:spcPct val="115000"/>
              </a:lnSpc>
              <a:spcBef>
                <a:spcPts val="0"/>
              </a:spcBef>
              <a:spcAft>
                <a:spcPts val="0"/>
              </a:spcAft>
              <a:buClr>
                <a:srgbClr val="000000"/>
              </a:buClr>
              <a:buSzPts val="1300"/>
              <a:buChar char="●"/>
            </a:pPr>
            <a:r>
              <a:rPr lang="en" sz="1300" b="0">
                <a:solidFill>
                  <a:srgbClr val="000000"/>
                </a:solidFill>
              </a:rPr>
              <a:t>Improve claw width</a:t>
            </a:r>
            <a:endParaRPr sz="1300" b="0">
              <a:solidFill>
                <a:srgbClr val="000000"/>
              </a:solidFill>
            </a:endParaRPr>
          </a:p>
          <a:p>
            <a:pPr marL="914400" lvl="1" indent="-311150" algn="l" rtl="0">
              <a:lnSpc>
                <a:spcPct val="115000"/>
              </a:lnSpc>
              <a:spcBef>
                <a:spcPts val="0"/>
              </a:spcBef>
              <a:spcAft>
                <a:spcPts val="0"/>
              </a:spcAft>
              <a:buClr>
                <a:srgbClr val="000000"/>
              </a:buClr>
              <a:buSzPts val="1300"/>
              <a:buChar char="○"/>
            </a:pPr>
            <a:r>
              <a:rPr lang="en" sz="1300" b="0">
                <a:solidFill>
                  <a:srgbClr val="000000"/>
                </a:solidFill>
              </a:rPr>
              <a:t>In our risk experiment 1, we prioritized force over claw width</a:t>
            </a:r>
            <a:endParaRPr sz="1300" b="0">
              <a:solidFill>
                <a:srgbClr val="000000"/>
              </a:solidFill>
            </a:endParaRPr>
          </a:p>
          <a:p>
            <a:pPr marL="914400" lvl="1" indent="-311150" algn="l" rtl="0">
              <a:lnSpc>
                <a:spcPct val="115000"/>
              </a:lnSpc>
              <a:spcBef>
                <a:spcPts val="0"/>
              </a:spcBef>
              <a:spcAft>
                <a:spcPts val="0"/>
              </a:spcAft>
              <a:buClr>
                <a:srgbClr val="000000"/>
              </a:buClr>
              <a:buSzPts val="1300"/>
              <a:buChar char="○"/>
            </a:pPr>
            <a:r>
              <a:rPr lang="en" sz="1300" b="0">
                <a:solidFill>
                  <a:srgbClr val="000000"/>
                </a:solidFill>
              </a:rPr>
              <a:t>This decision may have been misguided as smaller claw width required more accuracy to pick up objects</a:t>
            </a:r>
            <a:endParaRPr sz="1300" b="0">
              <a:solidFill>
                <a:srgbClr val="000000"/>
              </a:solidFill>
            </a:endParaRPr>
          </a:p>
          <a:p>
            <a:pPr marL="0" lvl="0" indent="0" algn="l" rtl="0">
              <a:lnSpc>
                <a:spcPct val="115000"/>
              </a:lnSpc>
              <a:spcBef>
                <a:spcPts val="0"/>
              </a:spcBef>
              <a:spcAft>
                <a:spcPts val="0"/>
              </a:spcAft>
              <a:buNone/>
            </a:pPr>
            <a:endParaRPr sz="1300" b="0">
              <a:solidFill>
                <a:srgbClr val="000000"/>
              </a:solidFill>
            </a:endParaRPr>
          </a:p>
        </p:txBody>
      </p:sp>
      <p:sp>
        <p:nvSpPr>
          <p:cNvPr id="466" name="Google Shape;466;p52"/>
          <p:cNvSpPr txBox="1">
            <a:spLocks noGrp="1"/>
          </p:cNvSpPr>
          <p:nvPr>
            <p:ph type="ctrTitle" idx="4294967295"/>
          </p:nvPr>
        </p:nvSpPr>
        <p:spPr>
          <a:xfrm>
            <a:off x="4708300" y="491100"/>
            <a:ext cx="4305300" cy="4652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u="sng">
                <a:solidFill>
                  <a:srgbClr val="000000"/>
                </a:solidFill>
              </a:rPr>
              <a:t>Round 2</a:t>
            </a:r>
            <a:endParaRPr sz="1500" u="sng">
              <a:solidFill>
                <a:srgbClr val="000000"/>
              </a:solidFill>
            </a:endParaRPr>
          </a:p>
          <a:p>
            <a:pPr marL="0" lvl="0" indent="0" algn="l" rtl="0">
              <a:lnSpc>
                <a:spcPct val="115000"/>
              </a:lnSpc>
              <a:spcBef>
                <a:spcPts val="0"/>
              </a:spcBef>
              <a:spcAft>
                <a:spcPts val="0"/>
              </a:spcAft>
              <a:buNone/>
            </a:pPr>
            <a:endParaRPr sz="1000" u="sng">
              <a:solidFill>
                <a:srgbClr val="000000"/>
              </a:solidFill>
            </a:endParaRPr>
          </a:p>
          <a:p>
            <a:pPr marL="0" lvl="0" indent="0" algn="l" rtl="0">
              <a:lnSpc>
                <a:spcPct val="115000"/>
              </a:lnSpc>
              <a:spcBef>
                <a:spcPts val="0"/>
              </a:spcBef>
              <a:spcAft>
                <a:spcPts val="0"/>
              </a:spcAft>
              <a:buNone/>
            </a:pPr>
            <a:r>
              <a:rPr lang="en" sz="1300">
                <a:solidFill>
                  <a:srgbClr val="000000"/>
                </a:solidFill>
              </a:rPr>
              <a:t>Reflection</a:t>
            </a:r>
            <a:endParaRPr sz="1300" b="0">
              <a:solidFill>
                <a:srgbClr val="000000"/>
              </a:solidFill>
            </a:endParaRPr>
          </a:p>
          <a:p>
            <a:pPr marL="457200" lvl="0" indent="-311150" algn="l" rtl="0">
              <a:lnSpc>
                <a:spcPct val="115000"/>
              </a:lnSpc>
              <a:spcBef>
                <a:spcPts val="0"/>
              </a:spcBef>
              <a:spcAft>
                <a:spcPts val="0"/>
              </a:spcAft>
              <a:buClr>
                <a:srgbClr val="000000"/>
              </a:buClr>
              <a:buSzPts val="1300"/>
              <a:buChar char="●"/>
            </a:pPr>
            <a:r>
              <a:rPr lang="en" sz="1300" b="0">
                <a:solidFill>
                  <a:srgbClr val="000000"/>
                </a:solidFill>
              </a:rPr>
              <a:t>Modular attachments enhanced pickup capability and overall performance</a:t>
            </a:r>
            <a:endParaRPr sz="1300" b="0">
              <a:solidFill>
                <a:srgbClr val="000000"/>
              </a:solidFill>
            </a:endParaRPr>
          </a:p>
          <a:p>
            <a:pPr marL="914400" lvl="1" indent="-311150" algn="l" rtl="0">
              <a:lnSpc>
                <a:spcPct val="115000"/>
              </a:lnSpc>
              <a:spcBef>
                <a:spcPts val="0"/>
              </a:spcBef>
              <a:spcAft>
                <a:spcPts val="0"/>
              </a:spcAft>
              <a:buClr>
                <a:srgbClr val="000000"/>
              </a:buClr>
              <a:buSzPts val="1300"/>
              <a:buChar char="○"/>
            </a:pPr>
            <a:r>
              <a:rPr lang="en" sz="1300" b="0">
                <a:solidFill>
                  <a:srgbClr val="000000"/>
                </a:solidFill>
              </a:rPr>
              <a:t>Enabled claw to pick up many cubes at once</a:t>
            </a:r>
            <a:endParaRPr sz="1300" b="0">
              <a:solidFill>
                <a:srgbClr val="000000"/>
              </a:solidFill>
            </a:endParaRPr>
          </a:p>
          <a:p>
            <a:pPr marL="457200" lvl="0" indent="-311150" algn="l" rtl="0">
              <a:lnSpc>
                <a:spcPct val="115000"/>
              </a:lnSpc>
              <a:spcBef>
                <a:spcPts val="0"/>
              </a:spcBef>
              <a:spcAft>
                <a:spcPts val="0"/>
              </a:spcAft>
              <a:buClr>
                <a:srgbClr val="000000"/>
              </a:buClr>
              <a:buSzPts val="1300"/>
              <a:buChar char="●"/>
            </a:pPr>
            <a:r>
              <a:rPr lang="en" sz="1300" b="0">
                <a:solidFill>
                  <a:srgbClr val="000000"/>
                </a:solidFill>
              </a:rPr>
              <a:t>Prototyped rubber lining maximized grip and reduced the force required per cube</a:t>
            </a:r>
            <a:endParaRPr sz="1300" b="0">
              <a:solidFill>
                <a:srgbClr val="000000"/>
              </a:solidFill>
            </a:endParaRPr>
          </a:p>
          <a:p>
            <a:pPr marL="0" lvl="0" indent="0" algn="l" rtl="0">
              <a:lnSpc>
                <a:spcPct val="115000"/>
              </a:lnSpc>
              <a:spcBef>
                <a:spcPts val="0"/>
              </a:spcBef>
              <a:spcAft>
                <a:spcPts val="0"/>
              </a:spcAft>
              <a:buNone/>
            </a:pPr>
            <a:endParaRPr sz="1300" b="0">
              <a:solidFill>
                <a:srgbClr val="000000"/>
              </a:solidFill>
            </a:endParaRPr>
          </a:p>
          <a:p>
            <a:pPr marL="0" lvl="0" indent="0" algn="l" rtl="0">
              <a:lnSpc>
                <a:spcPct val="115000"/>
              </a:lnSpc>
              <a:spcBef>
                <a:spcPts val="0"/>
              </a:spcBef>
              <a:spcAft>
                <a:spcPts val="0"/>
              </a:spcAft>
              <a:buNone/>
            </a:pPr>
            <a:r>
              <a:rPr lang="en" sz="1300">
                <a:solidFill>
                  <a:srgbClr val="000000"/>
                </a:solidFill>
              </a:rPr>
              <a:t>Improvements</a:t>
            </a:r>
            <a:endParaRPr sz="1300">
              <a:solidFill>
                <a:srgbClr val="000000"/>
              </a:solidFill>
            </a:endParaRPr>
          </a:p>
          <a:p>
            <a:pPr marL="457200" lvl="0" indent="-311150" algn="l" rtl="0">
              <a:lnSpc>
                <a:spcPct val="115000"/>
              </a:lnSpc>
              <a:spcBef>
                <a:spcPts val="0"/>
              </a:spcBef>
              <a:spcAft>
                <a:spcPts val="0"/>
              </a:spcAft>
              <a:buClr>
                <a:srgbClr val="000000"/>
              </a:buClr>
              <a:buSzPts val="1300"/>
              <a:buChar char="●"/>
            </a:pPr>
            <a:r>
              <a:rPr lang="en" sz="1300" b="0">
                <a:solidFill>
                  <a:srgbClr val="000000"/>
                </a:solidFill>
              </a:rPr>
              <a:t>Uneven force distribution across claw arms caused cube instability when transporting to drop off zone</a:t>
            </a:r>
            <a:endParaRPr sz="1800" u="sng">
              <a:solidFill>
                <a:srgbClr val="000000"/>
              </a:solidFill>
            </a:endParaRPr>
          </a:p>
        </p:txBody>
      </p:sp>
      <p:cxnSp>
        <p:nvCxnSpPr>
          <p:cNvPr id="467" name="Google Shape;467;p52"/>
          <p:cNvCxnSpPr>
            <a:stCxn id="464" idx="2"/>
          </p:cNvCxnSpPr>
          <p:nvPr/>
        </p:nvCxnSpPr>
        <p:spPr>
          <a:xfrm>
            <a:off x="4572000" y="491100"/>
            <a:ext cx="1200" cy="4628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250" advTm="13000">
        <p:fade/>
      </p:transition>
    </mc:Choice>
    <mc:Fallback>
      <p:transition advTm="13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3"/>
          <p:cNvSpPr/>
          <p:nvPr/>
        </p:nvSpPr>
        <p:spPr>
          <a:xfrm>
            <a:off x="0" y="0"/>
            <a:ext cx="91440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lt1"/>
                </a:solidFill>
                <a:latin typeface="Calibri" panose="020F0502020204030204" pitchFamily="34" charset="0"/>
                <a:ea typeface="Livvic"/>
                <a:cs typeface="Calibri" panose="020F0502020204030204" pitchFamily="34" charset="0"/>
                <a:sym typeface="Livvic"/>
              </a:rPr>
              <a:t>Contributions</a:t>
            </a:r>
            <a:endParaRPr sz="3000" dirty="0">
              <a:latin typeface="Calibri" panose="020F0502020204030204" pitchFamily="34" charset="0"/>
              <a:cs typeface="Calibri" panose="020F0502020204030204" pitchFamily="34" charset="0"/>
            </a:endParaRPr>
          </a:p>
        </p:txBody>
      </p:sp>
      <p:sp>
        <p:nvSpPr>
          <p:cNvPr id="473" name="Google Shape;473;p53"/>
          <p:cNvSpPr txBox="1">
            <a:spLocks noGrp="1"/>
          </p:cNvSpPr>
          <p:nvPr>
            <p:ph type="ctrTitle" idx="4294967295"/>
          </p:nvPr>
        </p:nvSpPr>
        <p:spPr>
          <a:xfrm>
            <a:off x="220350" y="880975"/>
            <a:ext cx="8703300" cy="2523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Om Chaudhari: </a:t>
            </a:r>
            <a:r>
              <a:rPr lang="en" sz="1600" b="0">
                <a:solidFill>
                  <a:srgbClr val="000000"/>
                </a:solidFill>
              </a:rPr>
              <a:t>Project Introduction &amp; Risks</a:t>
            </a:r>
            <a:endParaRPr sz="1600" b="0">
              <a:solidFill>
                <a:srgbClr val="000000"/>
              </a:solidFill>
            </a:endParaRPr>
          </a:p>
          <a:p>
            <a:pPr marL="0" lvl="0" indent="0" algn="l" rtl="0">
              <a:spcBef>
                <a:spcPts val="0"/>
              </a:spcBef>
              <a:spcAft>
                <a:spcPts val="0"/>
              </a:spcAft>
              <a:buNone/>
            </a:pPr>
            <a:endParaRPr sz="1600" b="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Rohin Dhaliwal: </a:t>
            </a:r>
            <a:r>
              <a:rPr lang="en" sz="1600" b="0">
                <a:solidFill>
                  <a:srgbClr val="000000"/>
                </a:solidFill>
              </a:rPr>
              <a:t>Prototypes &amp; Concept Selection</a:t>
            </a:r>
            <a:endParaRPr sz="1600" b="0">
              <a:solidFill>
                <a:srgbClr val="000000"/>
              </a:solidFill>
            </a:endParaRPr>
          </a:p>
          <a:p>
            <a:pPr marL="457200" lvl="0" indent="0" algn="l" rtl="0">
              <a:spcBef>
                <a:spcPts val="0"/>
              </a:spcBef>
              <a:spcAft>
                <a:spcPts val="0"/>
              </a:spcAft>
              <a:buNone/>
            </a:pP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Christian Lee: </a:t>
            </a:r>
            <a:r>
              <a:rPr lang="en" sz="1600" b="0">
                <a:solidFill>
                  <a:srgbClr val="000000"/>
                </a:solidFill>
              </a:rPr>
              <a:t>Concept Generation &amp; Final Design</a:t>
            </a:r>
            <a:endParaRPr sz="1600" b="0">
              <a:solidFill>
                <a:srgbClr val="000000"/>
              </a:solidFill>
            </a:endParaRPr>
          </a:p>
          <a:p>
            <a:pPr marL="0" lvl="0" indent="0" algn="l" rtl="0">
              <a:spcBef>
                <a:spcPts val="0"/>
              </a:spcBef>
              <a:spcAft>
                <a:spcPts val="0"/>
              </a:spcAft>
              <a:buNone/>
            </a:pP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Shaiv Ramdhani: </a:t>
            </a:r>
            <a:r>
              <a:rPr lang="en" sz="1600" b="0">
                <a:solidFill>
                  <a:srgbClr val="000000"/>
                </a:solidFill>
              </a:rPr>
              <a:t>Experiments &amp; Final Design</a:t>
            </a:r>
            <a:endParaRPr sz="1600" b="0">
              <a:solidFill>
                <a:srgbClr val="000000"/>
              </a:solidFill>
            </a:endParaRPr>
          </a:p>
          <a:p>
            <a:pPr marL="457200" lvl="0" indent="0" algn="l" rtl="0">
              <a:spcBef>
                <a:spcPts val="0"/>
              </a:spcBef>
              <a:spcAft>
                <a:spcPts val="0"/>
              </a:spcAft>
              <a:buNone/>
            </a:pP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Tony Tang: </a:t>
            </a:r>
            <a:r>
              <a:rPr lang="en" sz="1600" b="0">
                <a:solidFill>
                  <a:srgbClr val="000000"/>
                </a:solidFill>
              </a:rPr>
              <a:t>Reflection</a:t>
            </a:r>
            <a:endParaRPr sz="1600" b="0">
              <a:solidFill>
                <a:srgbClr val="000000"/>
              </a:solidFill>
            </a:endParaRPr>
          </a:p>
        </p:txBody>
      </p:sp>
      <p:sp>
        <p:nvSpPr>
          <p:cNvPr id="474" name="Google Shape;474;p53"/>
          <p:cNvSpPr txBox="1">
            <a:spLocks noGrp="1"/>
          </p:cNvSpPr>
          <p:nvPr>
            <p:ph type="ctrTitle" idx="4294967295"/>
          </p:nvPr>
        </p:nvSpPr>
        <p:spPr>
          <a:xfrm>
            <a:off x="489950" y="4446900"/>
            <a:ext cx="8261400" cy="6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000000"/>
                </a:solidFill>
              </a:rPr>
              <a:t>Team T7 did not utilize Generative AI in this project</a:t>
            </a:r>
            <a:endParaRPr sz="250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p14:dur="250" advTm="2000">
        <p:fade/>
      </p:transition>
    </mc:Choice>
    <mc:Fallback>
      <p:transition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5"/>
        <p:cNvGrpSpPr/>
        <p:nvPr/>
      </p:nvGrpSpPr>
      <p:grpSpPr>
        <a:xfrm>
          <a:off x="0" y="0"/>
          <a:ext cx="0" cy="0"/>
          <a:chOff x="0" y="0"/>
          <a:chExt cx="0" cy="0"/>
        </a:xfrm>
      </p:grpSpPr>
      <p:pic>
        <p:nvPicPr>
          <p:cNvPr id="166" name="Google Shape;166;p25"/>
          <p:cNvPicPr preferRelativeResize="0"/>
          <p:nvPr/>
        </p:nvPicPr>
        <p:blipFill rotWithShape="1">
          <a:blip r:embed="rId3">
            <a:alphaModFix/>
          </a:blip>
          <a:srcRect r="4278"/>
          <a:stretch/>
        </p:blipFill>
        <p:spPr>
          <a:xfrm>
            <a:off x="1545850" y="1422100"/>
            <a:ext cx="5793299" cy="2054100"/>
          </a:xfrm>
          <a:prstGeom prst="rect">
            <a:avLst/>
          </a:prstGeom>
          <a:noFill/>
          <a:ln>
            <a:noFill/>
          </a:ln>
        </p:spPr>
      </p:pic>
      <p:sp>
        <p:nvSpPr>
          <p:cNvPr id="167" name="Google Shape;167;p25"/>
          <p:cNvSpPr/>
          <p:nvPr/>
        </p:nvSpPr>
        <p:spPr>
          <a:xfrm>
            <a:off x="1545850" y="404750"/>
            <a:ext cx="5793300" cy="59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lt1"/>
                </a:solidFill>
                <a:latin typeface="Calibri" panose="020F0502020204030204" pitchFamily="34" charset="0"/>
                <a:ea typeface="Livvic"/>
                <a:cs typeface="Calibri" panose="020F0502020204030204" pitchFamily="34" charset="0"/>
                <a:sym typeface="Livvic"/>
              </a:rPr>
              <a:t>Design Challenge</a:t>
            </a:r>
            <a:endParaRPr sz="3000" b="1" dirty="0">
              <a:solidFill>
                <a:schemeClr val="lt1"/>
              </a:solidFill>
              <a:latin typeface="Calibri" panose="020F0502020204030204" pitchFamily="34" charset="0"/>
              <a:ea typeface="Livvic"/>
              <a:cs typeface="Calibri" panose="020F0502020204030204" pitchFamily="34" charset="0"/>
              <a:sym typeface="Livvic"/>
            </a:endParaRPr>
          </a:p>
        </p:txBody>
      </p:sp>
      <p:sp>
        <p:nvSpPr>
          <p:cNvPr id="168" name="Google Shape;168;p25"/>
          <p:cNvSpPr/>
          <p:nvPr/>
        </p:nvSpPr>
        <p:spPr>
          <a:xfrm>
            <a:off x="1545850" y="3828875"/>
            <a:ext cx="5793300" cy="1039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ivvic"/>
                <a:ea typeface="Livvic"/>
                <a:cs typeface="Livvic"/>
                <a:sym typeface="Livvic"/>
              </a:rPr>
              <a:t>Our goal is to design a fully autonomous retrieval system. The design should serve as a small-scale prototype of a device to be used in retrieving the UFO from the Pacific Ocean.</a:t>
            </a:r>
            <a:endParaRPr>
              <a:solidFill>
                <a:schemeClr val="lt1"/>
              </a:solidFill>
              <a:latin typeface="Livvic"/>
              <a:ea typeface="Livvic"/>
              <a:cs typeface="Livvic"/>
              <a:sym typeface="Livvic"/>
            </a:endParaRPr>
          </a:p>
        </p:txBody>
      </p:sp>
    </p:spTree>
  </p:cSld>
  <p:clrMapOvr>
    <a:masterClrMapping/>
  </p:clrMapOvr>
  <mc:AlternateContent xmlns:mc="http://schemas.openxmlformats.org/markup-compatibility/2006">
    <mc:Choice xmlns:p14="http://schemas.microsoft.com/office/powerpoint/2010/main" Requires="p14">
      <p:transition p14:dur="250" advTm="10000">
        <p:fade/>
      </p:transition>
    </mc:Choice>
    <mc:Fallback>
      <p:transition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p:nvPr/>
        </p:nvSpPr>
        <p:spPr>
          <a:xfrm>
            <a:off x="378450" y="130000"/>
            <a:ext cx="4264800" cy="59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lt1"/>
                </a:solidFill>
                <a:latin typeface="Calibri" panose="020F0502020204030204" pitchFamily="34" charset="0"/>
                <a:ea typeface="Livvic"/>
                <a:cs typeface="Calibri" panose="020F0502020204030204" pitchFamily="34" charset="0"/>
                <a:sym typeface="Livvic"/>
              </a:rPr>
              <a:t>Design Specifications</a:t>
            </a:r>
            <a:endParaRPr sz="3000" b="1" dirty="0">
              <a:solidFill>
                <a:schemeClr val="lt1"/>
              </a:solidFill>
              <a:latin typeface="Calibri" panose="020F0502020204030204" pitchFamily="34" charset="0"/>
              <a:ea typeface="Livvic"/>
              <a:cs typeface="Calibri" panose="020F0502020204030204" pitchFamily="34" charset="0"/>
              <a:sym typeface="Livvic"/>
            </a:endParaRPr>
          </a:p>
        </p:txBody>
      </p:sp>
      <p:graphicFrame>
        <p:nvGraphicFramePr>
          <p:cNvPr id="174" name="Google Shape;174;p26"/>
          <p:cNvGraphicFramePr/>
          <p:nvPr/>
        </p:nvGraphicFramePr>
        <p:xfrm>
          <a:off x="378450" y="835300"/>
          <a:ext cx="8387100" cy="4205910"/>
        </p:xfrm>
        <a:graphic>
          <a:graphicData uri="http://schemas.openxmlformats.org/drawingml/2006/table">
            <a:tbl>
              <a:tblPr>
                <a:noFill/>
                <a:tableStyleId>{E67B6F46-4B66-47A7-AAF0-6665DA8AED71}</a:tableStyleId>
              </a:tblPr>
              <a:tblGrid>
                <a:gridCol w="713575">
                  <a:extLst>
                    <a:ext uri="{9D8B030D-6E8A-4147-A177-3AD203B41FA5}">
                      <a16:colId xmlns:a16="http://schemas.microsoft.com/office/drawing/2014/main" val="20000"/>
                    </a:ext>
                  </a:extLst>
                </a:gridCol>
                <a:gridCol w="7673525">
                  <a:extLst>
                    <a:ext uri="{9D8B030D-6E8A-4147-A177-3AD203B41FA5}">
                      <a16:colId xmlns:a16="http://schemas.microsoft.com/office/drawing/2014/main" val="20001"/>
                    </a:ext>
                  </a:extLst>
                </a:gridCol>
              </a:tblGrid>
              <a:tr h="364125">
                <a:tc gridSpan="2">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Requirements</a:t>
                      </a:r>
                      <a:endParaRPr sz="1200" b="1">
                        <a:solidFill>
                          <a:schemeClr val="lt1"/>
                        </a:solidFill>
                        <a:latin typeface="Livvic"/>
                        <a:ea typeface="Livvic"/>
                        <a:cs typeface="Livvic"/>
                        <a:sym typeface="Livvic"/>
                      </a:endParaRPr>
                    </a:p>
                  </a:txBody>
                  <a:tcPr marL="91425" marR="91425" marT="91425" marB="91425">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266075">
                <a:tc>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R1</a:t>
                      </a:r>
                      <a:endParaRPr sz="1200" b="1">
                        <a:solidFill>
                          <a:schemeClr val="lt1"/>
                        </a:solidFill>
                        <a:latin typeface="Livvic"/>
                        <a:ea typeface="Livvic"/>
                        <a:cs typeface="Livvic"/>
                        <a:sym typeface="Livvic"/>
                      </a:endParaRPr>
                    </a:p>
                  </a:txBody>
                  <a:tcPr marL="91425" marR="91425" marT="91425" marB="91425">
                    <a:solidFill>
                      <a:schemeClr val="accent3"/>
                    </a:solidFill>
                  </a:tcPr>
                </a:tc>
                <a:tc>
                  <a:txBody>
                    <a:bodyPr/>
                    <a:lstStyle/>
                    <a:p>
                      <a:pPr marL="0" lvl="0" indent="0" algn="l" rtl="0">
                        <a:spcBef>
                          <a:spcPts val="0"/>
                        </a:spcBef>
                        <a:spcAft>
                          <a:spcPts val="0"/>
                        </a:spcAft>
                        <a:buNone/>
                      </a:pPr>
                      <a:r>
                        <a:rPr lang="en" sz="1200">
                          <a:latin typeface="Livvic"/>
                          <a:ea typeface="Livvic"/>
                          <a:cs typeface="Livvic"/>
                          <a:sym typeface="Livvic"/>
                        </a:rPr>
                        <a:t>Device must use NO MORE THAN ONE of each of (1) Arduino board, (2) servo motor, and (3) ultrasonic sonar</a:t>
                      </a:r>
                      <a:endParaRPr sz="1200">
                        <a:latin typeface="Livvic"/>
                        <a:ea typeface="Livvic"/>
                        <a:cs typeface="Livvic"/>
                        <a:sym typeface="Livvic"/>
                      </a:endParaRPr>
                    </a:p>
                  </a:txBody>
                  <a:tcPr marL="91425" marR="91425" marT="91425" marB="91425"/>
                </a:tc>
                <a:extLst>
                  <a:ext uri="{0D108BD9-81ED-4DB2-BD59-A6C34878D82A}">
                    <a16:rowId xmlns:a16="http://schemas.microsoft.com/office/drawing/2014/main" val="10001"/>
                  </a:ext>
                </a:extLst>
              </a:tr>
              <a:tr h="266075">
                <a:tc>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R2</a:t>
                      </a:r>
                      <a:endParaRPr sz="1200" b="1">
                        <a:solidFill>
                          <a:schemeClr val="lt1"/>
                        </a:solidFill>
                        <a:latin typeface="Livvic"/>
                        <a:ea typeface="Livvic"/>
                        <a:cs typeface="Livvic"/>
                        <a:sym typeface="Livvic"/>
                      </a:endParaRPr>
                    </a:p>
                  </a:txBody>
                  <a:tcPr marL="91425" marR="91425" marT="91425" marB="91425">
                    <a:solidFill>
                      <a:schemeClr val="accent3"/>
                    </a:solidFill>
                  </a:tcPr>
                </a:tc>
                <a:tc>
                  <a:txBody>
                    <a:bodyPr/>
                    <a:lstStyle/>
                    <a:p>
                      <a:pPr marL="0" lvl="0" indent="0" algn="l" rtl="0">
                        <a:spcBef>
                          <a:spcPts val="0"/>
                        </a:spcBef>
                        <a:spcAft>
                          <a:spcPts val="0"/>
                        </a:spcAft>
                        <a:buNone/>
                      </a:pPr>
                      <a:r>
                        <a:rPr lang="en" sz="1200">
                          <a:latin typeface="Livvic"/>
                          <a:ea typeface="Livvic"/>
                          <a:cs typeface="Livvic"/>
                          <a:sym typeface="Livvic"/>
                        </a:rPr>
                        <a:t>Device must be able to pick up and release an object autonomously; only raising and lowering can be controlled by a human operator</a:t>
                      </a:r>
                      <a:endParaRPr sz="1200">
                        <a:latin typeface="Livvic"/>
                        <a:ea typeface="Livvic"/>
                        <a:cs typeface="Livvic"/>
                        <a:sym typeface="Livvic"/>
                      </a:endParaRPr>
                    </a:p>
                  </a:txBody>
                  <a:tcPr marL="91425" marR="91425" marT="91425" marB="91425"/>
                </a:tc>
                <a:extLst>
                  <a:ext uri="{0D108BD9-81ED-4DB2-BD59-A6C34878D82A}">
                    <a16:rowId xmlns:a16="http://schemas.microsoft.com/office/drawing/2014/main" val="10002"/>
                  </a:ext>
                </a:extLst>
              </a:tr>
              <a:tr h="266075">
                <a:tc>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R3</a:t>
                      </a:r>
                      <a:endParaRPr sz="1200" b="1">
                        <a:solidFill>
                          <a:schemeClr val="lt1"/>
                        </a:solidFill>
                        <a:latin typeface="Livvic"/>
                        <a:ea typeface="Livvic"/>
                        <a:cs typeface="Livvic"/>
                        <a:sym typeface="Livvic"/>
                      </a:endParaRPr>
                    </a:p>
                  </a:txBody>
                  <a:tcPr marL="91425" marR="91425" marT="91425" marB="91425">
                    <a:solidFill>
                      <a:schemeClr val="accent3"/>
                    </a:solidFill>
                  </a:tcPr>
                </a:tc>
                <a:tc>
                  <a:txBody>
                    <a:bodyPr/>
                    <a:lstStyle/>
                    <a:p>
                      <a:pPr marL="0" lvl="0" indent="0" algn="l" rtl="0">
                        <a:spcBef>
                          <a:spcPts val="0"/>
                        </a:spcBef>
                        <a:spcAft>
                          <a:spcPts val="0"/>
                        </a:spcAft>
                        <a:buNone/>
                      </a:pPr>
                      <a:r>
                        <a:rPr lang="en" sz="1200">
                          <a:latin typeface="Livvic"/>
                          <a:ea typeface="Livvic"/>
                          <a:cs typeface="Livvic"/>
                          <a:sym typeface="Livvic"/>
                        </a:rPr>
                        <a:t>The device must only be constructed from materials listed in Table 1 of the Module 5 rules document</a:t>
                      </a:r>
                      <a:endParaRPr sz="1200">
                        <a:latin typeface="Livvic"/>
                        <a:ea typeface="Livvic"/>
                        <a:cs typeface="Livvic"/>
                        <a:sym typeface="Livvic"/>
                      </a:endParaRPr>
                    </a:p>
                  </a:txBody>
                  <a:tcPr marL="91425" marR="91425" marT="91425" marB="91425"/>
                </a:tc>
                <a:extLst>
                  <a:ext uri="{0D108BD9-81ED-4DB2-BD59-A6C34878D82A}">
                    <a16:rowId xmlns:a16="http://schemas.microsoft.com/office/drawing/2014/main" val="10003"/>
                  </a:ext>
                </a:extLst>
              </a:tr>
              <a:tr h="266075">
                <a:tc>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R4</a:t>
                      </a:r>
                      <a:endParaRPr sz="1200" b="1">
                        <a:solidFill>
                          <a:schemeClr val="lt1"/>
                        </a:solidFill>
                        <a:latin typeface="Livvic"/>
                        <a:ea typeface="Livvic"/>
                        <a:cs typeface="Livvic"/>
                        <a:sym typeface="Livvic"/>
                      </a:endParaRPr>
                    </a:p>
                  </a:txBody>
                  <a:tcPr marL="91425" marR="91425" marT="91425" marB="91425">
                    <a:solidFill>
                      <a:schemeClr val="accent3"/>
                    </a:solidFill>
                  </a:tcPr>
                </a:tc>
                <a:tc>
                  <a:txBody>
                    <a:bodyPr/>
                    <a:lstStyle/>
                    <a:p>
                      <a:pPr marL="0" lvl="0" indent="0" algn="l" rtl="0">
                        <a:spcBef>
                          <a:spcPts val="0"/>
                        </a:spcBef>
                        <a:spcAft>
                          <a:spcPts val="0"/>
                        </a:spcAft>
                        <a:buNone/>
                      </a:pPr>
                      <a:r>
                        <a:rPr lang="en" sz="1200">
                          <a:latin typeface="Livvic"/>
                          <a:ea typeface="Livvic"/>
                          <a:cs typeface="Livvic"/>
                          <a:sym typeface="Livvic"/>
                        </a:rPr>
                        <a:t>The device must be able to deposit objects into a 8ft x 8ft box with a height of 2in</a:t>
                      </a:r>
                      <a:endParaRPr sz="1200">
                        <a:latin typeface="Livvic"/>
                        <a:ea typeface="Livvic"/>
                        <a:cs typeface="Livvic"/>
                        <a:sym typeface="Livvic"/>
                      </a:endParaRPr>
                    </a:p>
                  </a:txBody>
                  <a:tcPr marL="91425" marR="91425" marT="91425" marB="91425"/>
                </a:tc>
                <a:extLst>
                  <a:ext uri="{0D108BD9-81ED-4DB2-BD59-A6C34878D82A}">
                    <a16:rowId xmlns:a16="http://schemas.microsoft.com/office/drawing/2014/main" val="10004"/>
                  </a:ext>
                </a:extLst>
              </a:tr>
              <a:tr h="266075">
                <a:tc gridSpan="2">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Evaluation Criteria</a:t>
                      </a:r>
                      <a:endParaRPr sz="1200" b="1">
                        <a:solidFill>
                          <a:schemeClr val="lt1"/>
                        </a:solidFill>
                        <a:latin typeface="Livvic"/>
                        <a:ea typeface="Livvic"/>
                        <a:cs typeface="Livvic"/>
                        <a:sym typeface="Livvic"/>
                      </a:endParaRPr>
                    </a:p>
                  </a:txBody>
                  <a:tcPr marL="91425" marR="91425" marT="91425" marB="91425">
                    <a:solidFill>
                      <a:schemeClr val="accent1"/>
                    </a:solidFill>
                  </a:tcPr>
                </a:tc>
                <a:tc hMerge="1">
                  <a:txBody>
                    <a:bodyPr/>
                    <a:lstStyle/>
                    <a:p>
                      <a:endParaRPr lang="en-US"/>
                    </a:p>
                  </a:txBody>
                  <a:tcPr/>
                </a:tc>
                <a:extLst>
                  <a:ext uri="{0D108BD9-81ED-4DB2-BD59-A6C34878D82A}">
                    <a16:rowId xmlns:a16="http://schemas.microsoft.com/office/drawing/2014/main" val="10005"/>
                  </a:ext>
                </a:extLst>
              </a:tr>
              <a:tr h="266075">
                <a:tc>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C1</a:t>
                      </a:r>
                      <a:endParaRPr sz="1200" b="1">
                        <a:solidFill>
                          <a:schemeClr val="lt1"/>
                        </a:solidFill>
                        <a:latin typeface="Livvic"/>
                        <a:ea typeface="Livvic"/>
                        <a:cs typeface="Livvic"/>
                        <a:sym typeface="Livvic"/>
                      </a:endParaRPr>
                    </a:p>
                  </a:txBody>
                  <a:tcPr marL="91425" marR="91425" marT="91425" marB="91425">
                    <a:solidFill>
                      <a:schemeClr val="accent3"/>
                    </a:solidFill>
                  </a:tcPr>
                </a:tc>
                <a:tc>
                  <a:txBody>
                    <a:bodyPr/>
                    <a:lstStyle/>
                    <a:p>
                      <a:pPr marL="0" lvl="0" indent="0" algn="l" rtl="0">
                        <a:spcBef>
                          <a:spcPts val="0"/>
                        </a:spcBef>
                        <a:spcAft>
                          <a:spcPts val="0"/>
                        </a:spcAft>
                        <a:buNone/>
                      </a:pPr>
                      <a:r>
                        <a:rPr lang="en" sz="1200">
                          <a:latin typeface="Livvic"/>
                          <a:ea typeface="Livvic"/>
                          <a:cs typeface="Livvic"/>
                          <a:sym typeface="Livvic"/>
                        </a:rPr>
                        <a:t>The greater the number of Round 1 objects that the device can retrieve, the better</a:t>
                      </a:r>
                      <a:endParaRPr sz="1200">
                        <a:latin typeface="Livvic"/>
                        <a:ea typeface="Livvic"/>
                        <a:cs typeface="Livvic"/>
                        <a:sym typeface="Livvic"/>
                      </a:endParaRPr>
                    </a:p>
                  </a:txBody>
                  <a:tcPr marL="91425" marR="91425" marT="91425" marB="91425"/>
                </a:tc>
                <a:extLst>
                  <a:ext uri="{0D108BD9-81ED-4DB2-BD59-A6C34878D82A}">
                    <a16:rowId xmlns:a16="http://schemas.microsoft.com/office/drawing/2014/main" val="10006"/>
                  </a:ext>
                </a:extLst>
              </a:tr>
              <a:tr h="266075">
                <a:tc>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C2</a:t>
                      </a:r>
                      <a:endParaRPr sz="1200" b="1">
                        <a:solidFill>
                          <a:schemeClr val="lt1"/>
                        </a:solidFill>
                        <a:latin typeface="Livvic"/>
                        <a:ea typeface="Livvic"/>
                        <a:cs typeface="Livvic"/>
                        <a:sym typeface="Livvic"/>
                      </a:endParaRPr>
                    </a:p>
                  </a:txBody>
                  <a:tcPr marL="91425" marR="91425" marT="91425" marB="91425">
                    <a:solidFill>
                      <a:schemeClr val="accent3"/>
                    </a:solidFill>
                  </a:tcPr>
                </a:tc>
                <a:tc>
                  <a:txBody>
                    <a:bodyPr/>
                    <a:lstStyle/>
                    <a:p>
                      <a:pPr marL="0" lvl="0" indent="0" algn="l" rtl="0">
                        <a:spcBef>
                          <a:spcPts val="0"/>
                        </a:spcBef>
                        <a:spcAft>
                          <a:spcPts val="0"/>
                        </a:spcAft>
                        <a:buNone/>
                      </a:pPr>
                      <a:r>
                        <a:rPr lang="en" sz="1200">
                          <a:latin typeface="Livvic"/>
                          <a:ea typeface="Livvic"/>
                          <a:cs typeface="Livvic"/>
                          <a:sym typeface="Livvic"/>
                        </a:rPr>
                        <a:t>The greater the number of 1.25in cubes the claw device can simultaneously retrieve, the better</a:t>
                      </a:r>
                      <a:endParaRPr sz="1200">
                        <a:latin typeface="Livvic"/>
                        <a:ea typeface="Livvic"/>
                        <a:cs typeface="Livvic"/>
                        <a:sym typeface="Livvic"/>
                      </a:endParaRPr>
                    </a:p>
                  </a:txBody>
                  <a:tcPr marL="91425" marR="91425" marT="91425" marB="91425"/>
                </a:tc>
                <a:extLst>
                  <a:ext uri="{0D108BD9-81ED-4DB2-BD59-A6C34878D82A}">
                    <a16:rowId xmlns:a16="http://schemas.microsoft.com/office/drawing/2014/main" val="10007"/>
                  </a:ext>
                </a:extLst>
              </a:tr>
              <a:tr h="266075">
                <a:tc>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C3</a:t>
                      </a:r>
                      <a:endParaRPr sz="1200" b="1">
                        <a:solidFill>
                          <a:schemeClr val="lt1"/>
                        </a:solidFill>
                        <a:latin typeface="Livvic"/>
                        <a:ea typeface="Livvic"/>
                        <a:cs typeface="Livvic"/>
                        <a:sym typeface="Livvic"/>
                      </a:endParaRPr>
                    </a:p>
                  </a:txBody>
                  <a:tcPr marL="91425" marR="91425" marT="91425" marB="91425">
                    <a:solidFill>
                      <a:schemeClr val="accent3"/>
                    </a:solidFill>
                  </a:tcPr>
                </a:tc>
                <a:tc>
                  <a:txBody>
                    <a:bodyPr/>
                    <a:lstStyle/>
                    <a:p>
                      <a:pPr marL="0" lvl="0" indent="0" algn="l" rtl="0">
                        <a:spcBef>
                          <a:spcPts val="0"/>
                        </a:spcBef>
                        <a:spcAft>
                          <a:spcPts val="0"/>
                        </a:spcAft>
                        <a:buNone/>
                      </a:pPr>
                      <a:r>
                        <a:rPr lang="en" sz="1200">
                          <a:latin typeface="Livvic"/>
                          <a:ea typeface="Livvic"/>
                          <a:cs typeface="Livvic"/>
                          <a:sym typeface="Livvic"/>
                        </a:rPr>
                        <a:t>The smaller the delay between detecting the object and retrieving / releasing it, the better</a:t>
                      </a:r>
                      <a:endParaRPr sz="1200">
                        <a:latin typeface="Livvic"/>
                        <a:ea typeface="Livvic"/>
                        <a:cs typeface="Livvic"/>
                        <a:sym typeface="Livvic"/>
                      </a:endParaRPr>
                    </a:p>
                  </a:txBody>
                  <a:tcPr marL="91425" marR="91425" marT="91425" marB="91425"/>
                </a:tc>
                <a:extLst>
                  <a:ext uri="{0D108BD9-81ED-4DB2-BD59-A6C34878D82A}">
                    <a16:rowId xmlns:a16="http://schemas.microsoft.com/office/drawing/2014/main" val="10008"/>
                  </a:ext>
                </a:extLst>
              </a:tr>
              <a:tr h="266075">
                <a:tc>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C4</a:t>
                      </a:r>
                      <a:endParaRPr sz="1200" b="1">
                        <a:solidFill>
                          <a:schemeClr val="lt1"/>
                        </a:solidFill>
                        <a:latin typeface="Livvic"/>
                        <a:ea typeface="Livvic"/>
                        <a:cs typeface="Livvic"/>
                        <a:sym typeface="Livvic"/>
                      </a:endParaRPr>
                    </a:p>
                  </a:txBody>
                  <a:tcPr marL="91425" marR="91425" marT="91425" marB="91425">
                    <a:solidFill>
                      <a:schemeClr val="accent3"/>
                    </a:solidFill>
                  </a:tcPr>
                </a:tc>
                <a:tc>
                  <a:txBody>
                    <a:bodyPr/>
                    <a:lstStyle/>
                    <a:p>
                      <a:pPr marL="0" lvl="0" indent="0" algn="l" rtl="0">
                        <a:spcBef>
                          <a:spcPts val="0"/>
                        </a:spcBef>
                        <a:spcAft>
                          <a:spcPts val="0"/>
                        </a:spcAft>
                        <a:buNone/>
                      </a:pPr>
                      <a:r>
                        <a:rPr lang="en" sz="1200">
                          <a:latin typeface="Livvic"/>
                          <a:ea typeface="Livvic"/>
                          <a:cs typeface="Livvic"/>
                          <a:sym typeface="Livvic"/>
                        </a:rPr>
                        <a:t>The lesser the degree of unwanted swinging or rotating when attached to the crane, the better</a:t>
                      </a:r>
                      <a:endParaRPr sz="1200">
                        <a:latin typeface="Livvic"/>
                        <a:ea typeface="Livvic"/>
                        <a:cs typeface="Livvic"/>
                        <a:sym typeface="Livvic"/>
                      </a:endParaRPr>
                    </a:p>
                  </a:txBody>
                  <a:tcPr marL="91425" marR="91425" marT="91425" marB="91425"/>
                </a:tc>
                <a:extLst>
                  <a:ext uri="{0D108BD9-81ED-4DB2-BD59-A6C34878D82A}">
                    <a16:rowId xmlns:a16="http://schemas.microsoft.com/office/drawing/2014/main" val="10009"/>
                  </a:ext>
                </a:extLst>
              </a:tr>
              <a:tr h="266075">
                <a:tc>
                  <a:txBody>
                    <a:bodyPr/>
                    <a:lstStyle/>
                    <a:p>
                      <a:pPr marL="0" lvl="0" indent="0" algn="ctr" rtl="0">
                        <a:spcBef>
                          <a:spcPts val="0"/>
                        </a:spcBef>
                        <a:spcAft>
                          <a:spcPts val="0"/>
                        </a:spcAft>
                        <a:buNone/>
                      </a:pPr>
                      <a:r>
                        <a:rPr lang="en" sz="1200" b="1">
                          <a:solidFill>
                            <a:schemeClr val="lt1"/>
                          </a:solidFill>
                          <a:latin typeface="Livvic"/>
                          <a:ea typeface="Livvic"/>
                          <a:cs typeface="Livvic"/>
                          <a:sym typeface="Livvic"/>
                        </a:rPr>
                        <a:t>C5</a:t>
                      </a:r>
                      <a:endParaRPr sz="1200" b="1">
                        <a:solidFill>
                          <a:schemeClr val="lt1"/>
                        </a:solidFill>
                        <a:latin typeface="Livvic"/>
                        <a:ea typeface="Livvic"/>
                        <a:cs typeface="Livvic"/>
                        <a:sym typeface="Livvic"/>
                      </a:endParaRPr>
                    </a:p>
                  </a:txBody>
                  <a:tcPr marL="91425" marR="91425" marT="91425" marB="91425">
                    <a:solidFill>
                      <a:schemeClr val="accent3"/>
                    </a:solidFill>
                  </a:tcPr>
                </a:tc>
                <a:tc>
                  <a:txBody>
                    <a:bodyPr/>
                    <a:lstStyle/>
                    <a:p>
                      <a:pPr marL="0" lvl="0" indent="0" algn="l" rtl="0">
                        <a:spcBef>
                          <a:spcPts val="0"/>
                        </a:spcBef>
                        <a:spcAft>
                          <a:spcPts val="0"/>
                        </a:spcAft>
                        <a:buNone/>
                      </a:pPr>
                      <a:r>
                        <a:rPr lang="en" sz="1200">
                          <a:latin typeface="Livvic"/>
                          <a:ea typeface="Livvic"/>
                          <a:cs typeface="Livvic"/>
                          <a:sym typeface="Livvic"/>
                        </a:rPr>
                        <a:t>The lower the number of moving parts (and hence the lower the risk of mechanical failure), the better</a:t>
                      </a:r>
                      <a:endParaRPr sz="1200">
                        <a:latin typeface="Livvic"/>
                        <a:ea typeface="Livvic"/>
                        <a:cs typeface="Livvic"/>
                        <a:sym typeface="Livvic"/>
                      </a:endParaRPr>
                    </a:p>
                  </a:txBody>
                  <a:tcPr marL="91425" marR="91425" marT="91425" marB="91425"/>
                </a:tc>
                <a:extLst>
                  <a:ext uri="{0D108BD9-81ED-4DB2-BD59-A6C34878D82A}">
                    <a16:rowId xmlns:a16="http://schemas.microsoft.com/office/drawing/2014/main" val="10010"/>
                  </a:ext>
                </a:extLst>
              </a:tr>
            </a:tbl>
          </a:graphicData>
        </a:graphic>
      </p:graphicFrame>
      <p:sp>
        <p:nvSpPr>
          <p:cNvPr id="175" name="Google Shape;175;p26"/>
          <p:cNvSpPr/>
          <p:nvPr/>
        </p:nvSpPr>
        <p:spPr>
          <a:xfrm>
            <a:off x="4803825" y="130000"/>
            <a:ext cx="3961800" cy="590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ivvic"/>
                <a:ea typeface="Livvic"/>
                <a:cs typeface="Livvic"/>
                <a:sym typeface="Livvic"/>
              </a:rPr>
              <a:t>A list of requirements and evaluation criteria influenced by the competition rules</a:t>
            </a:r>
            <a:endParaRPr>
              <a:latin typeface="Livvic"/>
              <a:ea typeface="Livvic"/>
              <a:cs typeface="Livvic"/>
              <a:sym typeface="Livvic"/>
            </a:endParaRPr>
          </a:p>
        </p:txBody>
      </p:sp>
    </p:spTree>
  </p:cSld>
  <p:clrMapOvr>
    <a:masterClrMapping/>
  </p:clrMapOvr>
  <mc:AlternateContent xmlns:mc="http://schemas.openxmlformats.org/markup-compatibility/2006">
    <mc:Choice xmlns:p14="http://schemas.microsoft.com/office/powerpoint/2010/main" Requires="p14">
      <p:transition p14:dur="250" advTm="14000">
        <p:fade/>
      </p:transition>
    </mc:Choice>
    <mc:Fallback>
      <p:transition advTm="1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79"/>
        <p:cNvGrpSpPr/>
        <p:nvPr/>
      </p:nvGrpSpPr>
      <p:grpSpPr>
        <a:xfrm>
          <a:off x="0" y="0"/>
          <a:ext cx="0" cy="0"/>
          <a:chOff x="0" y="0"/>
          <a:chExt cx="0" cy="0"/>
        </a:xfrm>
      </p:grpSpPr>
      <p:sp>
        <p:nvSpPr>
          <p:cNvPr id="180" name="Google Shape;180;p27"/>
          <p:cNvSpPr/>
          <p:nvPr/>
        </p:nvSpPr>
        <p:spPr>
          <a:xfrm>
            <a:off x="6319925" y="1172325"/>
            <a:ext cx="2517900" cy="3692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Catamaran Light"/>
              <a:ea typeface="Catamaran Light"/>
              <a:cs typeface="Catamaran Light"/>
              <a:sym typeface="Catamaran Light"/>
            </a:endParaRPr>
          </a:p>
        </p:txBody>
      </p:sp>
      <p:sp>
        <p:nvSpPr>
          <p:cNvPr id="181" name="Google Shape;181;p27"/>
          <p:cNvSpPr/>
          <p:nvPr/>
        </p:nvSpPr>
        <p:spPr>
          <a:xfrm>
            <a:off x="363375" y="1164625"/>
            <a:ext cx="2517900" cy="3692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Catamaran Light"/>
              <a:ea typeface="Catamaran Light"/>
              <a:cs typeface="Catamaran Light"/>
              <a:sym typeface="Catamaran Light"/>
            </a:endParaRPr>
          </a:p>
        </p:txBody>
      </p:sp>
      <p:sp>
        <p:nvSpPr>
          <p:cNvPr id="182" name="Google Shape;182;p27"/>
          <p:cNvSpPr txBox="1">
            <a:spLocks noGrp="1"/>
          </p:cNvSpPr>
          <p:nvPr>
            <p:ph type="subTitle" idx="1"/>
          </p:nvPr>
        </p:nvSpPr>
        <p:spPr>
          <a:xfrm>
            <a:off x="6319900" y="2906500"/>
            <a:ext cx="2517900" cy="1889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Use risk identification and registers throughout our project</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Minimize risks through experiments</a:t>
            </a:r>
            <a:endParaRPr sz="1300">
              <a:solidFill>
                <a:schemeClr val="dk1"/>
              </a:solidFill>
            </a:endParaRPr>
          </a:p>
          <a:p>
            <a:pPr marL="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endParaRPr sz="1300">
              <a:solidFill>
                <a:schemeClr val="dk1"/>
              </a:solidFill>
            </a:endParaRPr>
          </a:p>
        </p:txBody>
      </p:sp>
      <p:sp>
        <p:nvSpPr>
          <p:cNvPr id="183" name="Google Shape;183;p27"/>
          <p:cNvSpPr txBox="1">
            <a:spLocks noGrp="1"/>
          </p:cNvSpPr>
          <p:nvPr>
            <p:ph type="subTitle" idx="3"/>
          </p:nvPr>
        </p:nvSpPr>
        <p:spPr>
          <a:xfrm>
            <a:off x="329500" y="2879950"/>
            <a:ext cx="2551800" cy="1840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solidFill>
                  <a:schemeClr val="dk1"/>
                </a:solidFill>
              </a:rPr>
              <a:t>Prototype as many feasible designs as possible</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Experiment and prototype using rapid construction materials </a:t>
            </a:r>
            <a:endParaRPr sz="1300">
              <a:solidFill>
                <a:schemeClr val="dk1"/>
              </a:solidFill>
            </a:endParaRPr>
          </a:p>
        </p:txBody>
      </p:sp>
      <p:sp>
        <p:nvSpPr>
          <p:cNvPr id="184" name="Google Shape;184;p27"/>
          <p:cNvSpPr/>
          <p:nvPr/>
        </p:nvSpPr>
        <p:spPr>
          <a:xfrm>
            <a:off x="3341650" y="1164625"/>
            <a:ext cx="2517900" cy="3692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Catamaran Light"/>
              <a:ea typeface="Catamaran Light"/>
              <a:cs typeface="Catamaran Light"/>
              <a:sym typeface="Catamaran Light"/>
            </a:endParaRPr>
          </a:p>
        </p:txBody>
      </p:sp>
      <p:sp>
        <p:nvSpPr>
          <p:cNvPr id="185" name="Google Shape;185;p27"/>
          <p:cNvSpPr txBox="1">
            <a:spLocks noGrp="1"/>
          </p:cNvSpPr>
          <p:nvPr>
            <p:ph type="ctrTitle"/>
          </p:nvPr>
        </p:nvSpPr>
        <p:spPr>
          <a:xfrm>
            <a:off x="6319900" y="2249400"/>
            <a:ext cx="25179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Risk </a:t>
            </a:r>
            <a:endParaRPr>
              <a:solidFill>
                <a:schemeClr val="dk1"/>
              </a:solidFill>
            </a:endParaRPr>
          </a:p>
          <a:p>
            <a:pPr marL="0" lvl="0" indent="0" algn="ctr" rtl="0">
              <a:spcBef>
                <a:spcPts val="0"/>
              </a:spcBef>
              <a:spcAft>
                <a:spcPts val="0"/>
              </a:spcAft>
              <a:buNone/>
            </a:pPr>
            <a:r>
              <a:rPr lang="en">
                <a:solidFill>
                  <a:schemeClr val="dk1"/>
                </a:solidFill>
              </a:rPr>
              <a:t>Management</a:t>
            </a:r>
            <a:endParaRPr>
              <a:solidFill>
                <a:schemeClr val="dk1"/>
              </a:solidFill>
            </a:endParaRPr>
          </a:p>
        </p:txBody>
      </p:sp>
      <p:sp>
        <p:nvSpPr>
          <p:cNvPr id="186" name="Google Shape;186;p27"/>
          <p:cNvSpPr txBox="1">
            <a:spLocks noGrp="1"/>
          </p:cNvSpPr>
          <p:nvPr>
            <p:ph type="ctrTitle" idx="5"/>
          </p:nvPr>
        </p:nvSpPr>
        <p:spPr>
          <a:xfrm>
            <a:off x="3341650" y="2249400"/>
            <a:ext cx="2517900" cy="66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Code </a:t>
            </a:r>
            <a:endParaRPr>
              <a:solidFill>
                <a:schemeClr val="dk1"/>
              </a:solidFill>
            </a:endParaRPr>
          </a:p>
          <a:p>
            <a:pPr marL="0" lvl="0" indent="0" algn="ctr" rtl="0">
              <a:spcBef>
                <a:spcPts val="0"/>
              </a:spcBef>
              <a:spcAft>
                <a:spcPts val="0"/>
              </a:spcAft>
              <a:buNone/>
            </a:pPr>
            <a:r>
              <a:rPr lang="en">
                <a:solidFill>
                  <a:schemeClr val="dk1"/>
                </a:solidFill>
              </a:rPr>
              <a:t>Optimization</a:t>
            </a:r>
            <a:endParaRPr>
              <a:solidFill>
                <a:schemeClr val="dk1"/>
              </a:solidFill>
            </a:endParaRPr>
          </a:p>
        </p:txBody>
      </p:sp>
      <p:sp>
        <p:nvSpPr>
          <p:cNvPr id="187" name="Google Shape;187;p27"/>
          <p:cNvSpPr txBox="1">
            <a:spLocks noGrp="1"/>
          </p:cNvSpPr>
          <p:nvPr>
            <p:ph type="subTitle" idx="6"/>
          </p:nvPr>
        </p:nvSpPr>
        <p:spPr>
          <a:xfrm>
            <a:off x="3341650" y="2906500"/>
            <a:ext cx="2517900" cy="1840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solidFill>
                  <a:schemeClr val="dk1"/>
                </a:solidFill>
              </a:rPr>
              <a:t>Approach code design with the same degree of rigour as the retrieval device</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Code should minimize wasted time and accurately retrieve objects</a:t>
            </a:r>
            <a:endParaRPr sz="1300">
              <a:solidFill>
                <a:schemeClr val="dk1"/>
              </a:solidFill>
            </a:endParaRPr>
          </a:p>
        </p:txBody>
      </p:sp>
      <p:sp>
        <p:nvSpPr>
          <p:cNvPr id="188" name="Google Shape;188;p27"/>
          <p:cNvSpPr/>
          <p:nvPr/>
        </p:nvSpPr>
        <p:spPr>
          <a:xfrm>
            <a:off x="2449300" y="172800"/>
            <a:ext cx="4302600" cy="59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bg1"/>
                </a:solidFill>
                <a:latin typeface="Calibri" panose="020F0502020204030204" pitchFamily="34" charset="0"/>
                <a:cs typeface="Calibri" panose="020F0502020204030204" pitchFamily="34" charset="0"/>
                <a:sym typeface="Livvic"/>
              </a:rPr>
              <a:t>Design Strategy</a:t>
            </a:r>
            <a:endParaRPr sz="3000" b="1" dirty="0">
              <a:solidFill>
                <a:schemeClr val="bg1"/>
              </a:solidFill>
              <a:latin typeface="Calibri" panose="020F0502020204030204" pitchFamily="34" charset="0"/>
              <a:cs typeface="Calibri" panose="020F0502020204030204" pitchFamily="34" charset="0"/>
              <a:sym typeface="Livvic"/>
            </a:endParaRPr>
          </a:p>
        </p:txBody>
      </p:sp>
      <p:grpSp>
        <p:nvGrpSpPr>
          <p:cNvPr id="189" name="Google Shape;189;p27"/>
          <p:cNvGrpSpPr/>
          <p:nvPr/>
        </p:nvGrpSpPr>
        <p:grpSpPr>
          <a:xfrm>
            <a:off x="4137650" y="1345238"/>
            <a:ext cx="868686" cy="807484"/>
            <a:chOff x="3979435" y="1976585"/>
            <a:chExt cx="345265" cy="349848"/>
          </a:xfrm>
        </p:grpSpPr>
        <p:sp>
          <p:nvSpPr>
            <p:cNvPr id="190" name="Google Shape;190;p27"/>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191" name="Google Shape;191;p27"/>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192" name="Google Shape;192;p27"/>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193" name="Google Shape;193;p27"/>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194" name="Google Shape;194;p27"/>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195" name="Google Shape;195;p27"/>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196" name="Google Shape;196;p27"/>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197" name="Google Shape;197;p27"/>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198" name="Google Shape;198;p27"/>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199" name="Google Shape;199;p27"/>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200" name="Google Shape;200;p27"/>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201" name="Google Shape;201;p27"/>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202" name="Google Shape;202;p27"/>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203" name="Google Shape;203;p27"/>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204" name="Google Shape;204;p27"/>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205" name="Google Shape;205;p27"/>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sp>
          <p:nvSpPr>
            <p:cNvPr id="206" name="Google Shape;206;p27"/>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lt1"/>
                </a:highlight>
              </a:endParaRPr>
            </a:p>
          </p:txBody>
        </p:sp>
      </p:grpSp>
      <p:sp>
        <p:nvSpPr>
          <p:cNvPr id="207" name="Google Shape;207;p27"/>
          <p:cNvSpPr txBox="1">
            <a:spLocks noGrp="1"/>
          </p:cNvSpPr>
          <p:nvPr>
            <p:ph type="ctrTitle" idx="5"/>
          </p:nvPr>
        </p:nvSpPr>
        <p:spPr>
          <a:xfrm>
            <a:off x="329500" y="2249400"/>
            <a:ext cx="25518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Extensive Prototyping</a:t>
            </a:r>
            <a:endParaRPr>
              <a:solidFill>
                <a:schemeClr val="dk1"/>
              </a:solidFill>
            </a:endParaRPr>
          </a:p>
        </p:txBody>
      </p:sp>
      <p:grpSp>
        <p:nvGrpSpPr>
          <p:cNvPr id="208" name="Google Shape;208;p27"/>
          <p:cNvGrpSpPr/>
          <p:nvPr/>
        </p:nvGrpSpPr>
        <p:grpSpPr>
          <a:xfrm>
            <a:off x="7144508" y="1321755"/>
            <a:ext cx="912011" cy="854458"/>
            <a:chOff x="2753373" y="2902523"/>
            <a:chExt cx="347552" cy="325557"/>
          </a:xfrm>
        </p:grpSpPr>
        <p:sp>
          <p:nvSpPr>
            <p:cNvPr id="209" name="Google Shape;209;p27"/>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0" name="Google Shape;210;p27"/>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1" name="Google Shape;211;p27"/>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2" name="Google Shape;212;p27"/>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3" name="Google Shape;213;p27"/>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4" name="Google Shape;214;p27"/>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15" name="Google Shape;215;p27"/>
          <p:cNvGrpSpPr/>
          <p:nvPr/>
        </p:nvGrpSpPr>
        <p:grpSpPr>
          <a:xfrm>
            <a:off x="1187972" y="1367583"/>
            <a:ext cx="868716" cy="762823"/>
            <a:chOff x="1865381" y="4277506"/>
            <a:chExt cx="396131" cy="355612"/>
          </a:xfrm>
        </p:grpSpPr>
        <p:sp>
          <p:nvSpPr>
            <p:cNvPr id="216" name="Google Shape;216;p27"/>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 name="Google Shape;217;p27"/>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 name="Google Shape;218;p27"/>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7"/>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0" name="Google Shape;220;p27"/>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1" name="Google Shape;221;p27"/>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mc:AlternateContent xmlns:mc="http://schemas.openxmlformats.org/markup-compatibility/2006">
    <mc:Choice xmlns:p14="http://schemas.microsoft.com/office/powerpoint/2010/main" Requires="p14">
      <p:transition p14:dur="250" advTm="15000">
        <p:fade/>
      </p:transition>
    </mc:Choice>
    <mc:Fallback>
      <p:transition advTm="1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p:nvPr/>
        </p:nvSpPr>
        <p:spPr>
          <a:xfrm flipH="1">
            <a:off x="0" y="0"/>
            <a:ext cx="9144000" cy="5143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accent2"/>
                </a:solidFill>
                <a:latin typeface="Livvic"/>
                <a:ea typeface="Livvic"/>
                <a:cs typeface="Livvic"/>
                <a:sym typeface="Livvic"/>
              </a:rPr>
              <a:t>Project Introduction</a:t>
            </a:r>
            <a:endParaRPr sz="2900" b="1">
              <a:solidFill>
                <a:schemeClr val="accent2"/>
              </a:solidFill>
              <a:latin typeface="Livvic"/>
              <a:ea typeface="Livvic"/>
              <a:cs typeface="Livvic"/>
              <a:sym typeface="Livvic"/>
            </a:endParaRPr>
          </a:p>
        </p:txBody>
      </p:sp>
      <p:sp>
        <p:nvSpPr>
          <p:cNvPr id="227" name="Google Shape;227;p28"/>
          <p:cNvSpPr/>
          <p:nvPr/>
        </p:nvSpPr>
        <p:spPr>
          <a:xfrm flipH="1">
            <a:off x="0" y="0"/>
            <a:ext cx="9144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Calibri" panose="020F0502020204030204" pitchFamily="34" charset="0"/>
                <a:ea typeface="Livvic"/>
                <a:cs typeface="Calibri" panose="020F0502020204030204" pitchFamily="34" charset="0"/>
                <a:sym typeface="Livvic"/>
              </a:rPr>
              <a:t>Concept Generation</a:t>
            </a:r>
            <a:endParaRPr sz="3200" b="1" dirty="0">
              <a:solidFill>
                <a:schemeClr val="lt1"/>
              </a:solidFill>
              <a:latin typeface="Calibri" panose="020F0502020204030204" pitchFamily="34" charset="0"/>
              <a:ea typeface="Livvic"/>
              <a:cs typeface="Calibri" panose="020F0502020204030204" pitchFamily="34" charset="0"/>
              <a:sym typeface="Livvic"/>
            </a:endParaRPr>
          </a:p>
        </p:txBody>
      </p:sp>
      <p:sp>
        <p:nvSpPr>
          <p:cNvPr id="228" name="Google Shape;228;p28"/>
          <p:cNvSpPr/>
          <p:nvPr/>
        </p:nvSpPr>
        <p:spPr>
          <a:xfrm>
            <a:off x="8253500" y="96400"/>
            <a:ext cx="791700" cy="76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Livvic"/>
                <a:ea typeface="Livvic"/>
                <a:cs typeface="Livvic"/>
                <a:sym typeface="Livvic"/>
              </a:rPr>
              <a:t>02</a:t>
            </a:r>
            <a:endParaRPr>
              <a:solidFill>
                <a:schemeClr val="lt1"/>
              </a:solidFill>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p14:dur="250" advTm="1500">
        <p:fade/>
      </p:transition>
    </mc:Choice>
    <mc:Fallback>
      <p:transition advTm="15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2"/>
        <p:cNvGrpSpPr/>
        <p:nvPr/>
      </p:nvGrpSpPr>
      <p:grpSpPr>
        <a:xfrm>
          <a:off x="0" y="0"/>
          <a:ext cx="0" cy="0"/>
          <a:chOff x="0" y="0"/>
          <a:chExt cx="0" cy="0"/>
        </a:xfrm>
      </p:grpSpPr>
      <p:sp>
        <p:nvSpPr>
          <p:cNvPr id="233" name="Google Shape;233;p29"/>
          <p:cNvSpPr/>
          <p:nvPr/>
        </p:nvSpPr>
        <p:spPr>
          <a:xfrm>
            <a:off x="6271950" y="911688"/>
            <a:ext cx="2460900" cy="1076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Calibri" panose="020F0502020204030204" pitchFamily="34" charset="0"/>
                <a:ea typeface="Livvic"/>
                <a:cs typeface="Calibri" panose="020F0502020204030204" pitchFamily="34" charset="0"/>
                <a:sym typeface="Livvic"/>
              </a:rPr>
              <a:t>Initial C-Sketches</a:t>
            </a:r>
            <a:endParaRPr dirty="0">
              <a:latin typeface="Calibri" panose="020F0502020204030204" pitchFamily="34" charset="0"/>
              <a:cs typeface="Calibri" panose="020F0502020204030204" pitchFamily="34" charset="0"/>
            </a:endParaRPr>
          </a:p>
        </p:txBody>
      </p:sp>
      <p:sp>
        <p:nvSpPr>
          <p:cNvPr id="234" name="Google Shape;234;p29"/>
          <p:cNvSpPr txBox="1"/>
          <p:nvPr/>
        </p:nvSpPr>
        <p:spPr>
          <a:xfrm>
            <a:off x="311689" y="2182482"/>
            <a:ext cx="2399700" cy="3420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6"/>
                </a:solidFill>
                <a:latin typeface="Catamaran"/>
                <a:ea typeface="Catamaran"/>
                <a:cs typeface="Catamaran"/>
                <a:sym typeface="Catamaran"/>
              </a:rPr>
              <a:t>Half Octopus - C.L.</a:t>
            </a:r>
            <a:endParaRPr sz="1200" b="1">
              <a:solidFill>
                <a:schemeClr val="accent6"/>
              </a:solidFill>
              <a:latin typeface="Catamaran"/>
              <a:ea typeface="Catamaran"/>
              <a:cs typeface="Catamaran"/>
              <a:sym typeface="Catamaran"/>
            </a:endParaRPr>
          </a:p>
        </p:txBody>
      </p:sp>
      <p:pic>
        <p:nvPicPr>
          <p:cNvPr id="235" name="Google Shape;235;p29"/>
          <p:cNvPicPr preferRelativeResize="0"/>
          <p:nvPr/>
        </p:nvPicPr>
        <p:blipFill rotWithShape="1">
          <a:blip r:embed="rId3">
            <a:alphaModFix/>
          </a:blip>
          <a:srcRect t="7396" b="7396"/>
          <a:stretch/>
        </p:blipFill>
        <p:spPr>
          <a:xfrm>
            <a:off x="311675" y="210188"/>
            <a:ext cx="2399785" cy="1979040"/>
          </a:xfrm>
          <a:prstGeom prst="rect">
            <a:avLst/>
          </a:prstGeom>
          <a:noFill/>
          <a:ln w="19050" cap="flat" cmpd="sng">
            <a:solidFill>
              <a:schemeClr val="dk1"/>
            </a:solidFill>
            <a:prstDash val="solid"/>
            <a:round/>
            <a:headEnd type="none" w="sm" len="sm"/>
            <a:tailEnd type="none" w="sm" len="sm"/>
          </a:ln>
        </p:spPr>
      </p:pic>
      <p:pic>
        <p:nvPicPr>
          <p:cNvPr id="236" name="Google Shape;236;p29"/>
          <p:cNvPicPr preferRelativeResize="0"/>
          <p:nvPr/>
        </p:nvPicPr>
        <p:blipFill rotWithShape="1">
          <a:blip r:embed="rId4">
            <a:alphaModFix/>
          </a:blip>
          <a:srcRect t="6453" b="3546"/>
          <a:stretch/>
        </p:blipFill>
        <p:spPr>
          <a:xfrm>
            <a:off x="3100331" y="210188"/>
            <a:ext cx="2683036" cy="1965066"/>
          </a:xfrm>
          <a:prstGeom prst="rect">
            <a:avLst/>
          </a:prstGeom>
          <a:noFill/>
          <a:ln w="19050" cap="flat" cmpd="sng">
            <a:solidFill>
              <a:schemeClr val="dk1"/>
            </a:solidFill>
            <a:prstDash val="solid"/>
            <a:round/>
            <a:headEnd type="none" w="sm" len="sm"/>
            <a:tailEnd type="none" w="sm" len="sm"/>
          </a:ln>
        </p:spPr>
      </p:pic>
      <p:pic>
        <p:nvPicPr>
          <p:cNvPr id="237" name="Google Shape;237;p29"/>
          <p:cNvPicPr preferRelativeResize="0"/>
          <p:nvPr/>
        </p:nvPicPr>
        <p:blipFill rotWithShape="1">
          <a:blip r:embed="rId5">
            <a:alphaModFix/>
          </a:blip>
          <a:srcRect l="7627" r="7619" b="14493"/>
          <a:stretch/>
        </p:blipFill>
        <p:spPr>
          <a:xfrm>
            <a:off x="6172503" y="2692363"/>
            <a:ext cx="2659748" cy="1896847"/>
          </a:xfrm>
          <a:prstGeom prst="rect">
            <a:avLst/>
          </a:prstGeom>
          <a:noFill/>
          <a:ln w="19050" cap="flat" cmpd="sng">
            <a:solidFill>
              <a:schemeClr val="dk1"/>
            </a:solidFill>
            <a:prstDash val="solid"/>
            <a:round/>
            <a:headEnd type="none" w="sm" len="sm"/>
            <a:tailEnd type="none" w="sm" len="sm"/>
          </a:ln>
        </p:spPr>
      </p:pic>
      <p:pic>
        <p:nvPicPr>
          <p:cNvPr id="238" name="Google Shape;238;p29"/>
          <p:cNvPicPr preferRelativeResize="0"/>
          <p:nvPr/>
        </p:nvPicPr>
        <p:blipFill rotWithShape="1">
          <a:blip r:embed="rId6">
            <a:alphaModFix/>
          </a:blip>
          <a:srcRect l="4961" t="3862" b="1699"/>
          <a:stretch/>
        </p:blipFill>
        <p:spPr>
          <a:xfrm>
            <a:off x="3100325" y="2692363"/>
            <a:ext cx="2683201" cy="1903033"/>
          </a:xfrm>
          <a:prstGeom prst="rect">
            <a:avLst/>
          </a:prstGeom>
          <a:noFill/>
          <a:ln w="19050" cap="flat" cmpd="sng">
            <a:solidFill>
              <a:schemeClr val="dk1"/>
            </a:solidFill>
            <a:prstDash val="solid"/>
            <a:round/>
            <a:headEnd type="none" w="sm" len="sm"/>
            <a:tailEnd type="none" w="sm" len="sm"/>
          </a:ln>
        </p:spPr>
      </p:pic>
      <p:pic>
        <p:nvPicPr>
          <p:cNvPr id="239" name="Google Shape;239;p29"/>
          <p:cNvPicPr preferRelativeResize="0"/>
          <p:nvPr/>
        </p:nvPicPr>
        <p:blipFill>
          <a:blip r:embed="rId7">
            <a:alphaModFix/>
          </a:blip>
          <a:stretch>
            <a:fillRect/>
          </a:stretch>
        </p:blipFill>
        <p:spPr>
          <a:xfrm rot="-5400000">
            <a:off x="556267" y="2447772"/>
            <a:ext cx="1910594" cy="2399776"/>
          </a:xfrm>
          <a:prstGeom prst="rect">
            <a:avLst/>
          </a:prstGeom>
          <a:noFill/>
          <a:ln w="19050" cap="flat" cmpd="sng">
            <a:solidFill>
              <a:schemeClr val="dk1"/>
            </a:solidFill>
            <a:prstDash val="solid"/>
            <a:round/>
            <a:headEnd type="none" w="sm" len="sm"/>
            <a:tailEnd type="none" w="sm" len="sm"/>
          </a:ln>
        </p:spPr>
      </p:pic>
      <p:sp>
        <p:nvSpPr>
          <p:cNvPr id="240" name="Google Shape;240;p29"/>
          <p:cNvSpPr txBox="1"/>
          <p:nvPr/>
        </p:nvSpPr>
        <p:spPr>
          <a:xfrm>
            <a:off x="3100300" y="2168036"/>
            <a:ext cx="2683200" cy="3564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6"/>
                </a:solidFill>
                <a:latin typeface="Catamaran"/>
                <a:ea typeface="Catamaran"/>
                <a:cs typeface="Catamaran"/>
                <a:sym typeface="Catamaran"/>
              </a:rPr>
              <a:t>The Crab - R.D.</a:t>
            </a:r>
            <a:endParaRPr sz="1200" b="1">
              <a:solidFill>
                <a:schemeClr val="accent6"/>
              </a:solidFill>
              <a:latin typeface="Catamaran"/>
              <a:ea typeface="Catamaran"/>
              <a:cs typeface="Catamaran"/>
              <a:sym typeface="Catamaran"/>
            </a:endParaRPr>
          </a:p>
        </p:txBody>
      </p:sp>
      <p:sp>
        <p:nvSpPr>
          <p:cNvPr id="241" name="Google Shape;241;p29"/>
          <p:cNvSpPr txBox="1"/>
          <p:nvPr/>
        </p:nvSpPr>
        <p:spPr>
          <a:xfrm>
            <a:off x="6172503" y="4589210"/>
            <a:ext cx="2659800" cy="3441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6"/>
                </a:solidFill>
                <a:latin typeface="Catamaran"/>
                <a:ea typeface="Catamaran"/>
                <a:cs typeface="Catamaran"/>
                <a:sym typeface="Catamaran"/>
              </a:rPr>
              <a:t>Engulfer - S.R.</a:t>
            </a:r>
            <a:endParaRPr sz="1200" b="1">
              <a:solidFill>
                <a:schemeClr val="accent6"/>
              </a:solidFill>
              <a:latin typeface="Catamaran"/>
              <a:ea typeface="Catamaran"/>
              <a:cs typeface="Catamaran"/>
              <a:sym typeface="Catamaran"/>
            </a:endParaRPr>
          </a:p>
          <a:p>
            <a:pPr marL="0" lvl="0" indent="0" algn="ctr" rtl="0">
              <a:spcBef>
                <a:spcPts val="0"/>
              </a:spcBef>
              <a:spcAft>
                <a:spcPts val="0"/>
              </a:spcAft>
              <a:buNone/>
            </a:pPr>
            <a:endParaRPr sz="1200" b="1">
              <a:solidFill>
                <a:schemeClr val="accent6"/>
              </a:solidFill>
              <a:latin typeface="Catamaran"/>
              <a:ea typeface="Catamaran"/>
              <a:cs typeface="Catamaran"/>
              <a:sym typeface="Catamaran"/>
            </a:endParaRPr>
          </a:p>
        </p:txBody>
      </p:sp>
      <p:sp>
        <p:nvSpPr>
          <p:cNvPr id="242" name="Google Shape;242;p29"/>
          <p:cNvSpPr txBox="1"/>
          <p:nvPr/>
        </p:nvSpPr>
        <p:spPr>
          <a:xfrm>
            <a:off x="311943" y="4602959"/>
            <a:ext cx="2399400" cy="3303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6"/>
                </a:solidFill>
                <a:latin typeface="Catamaran"/>
                <a:ea typeface="Catamaran"/>
                <a:cs typeface="Catamaran"/>
                <a:sym typeface="Catamaran"/>
              </a:rPr>
              <a:t>The Trapper - O.C.</a:t>
            </a:r>
            <a:endParaRPr sz="1200" b="1">
              <a:solidFill>
                <a:schemeClr val="accent6"/>
              </a:solidFill>
              <a:latin typeface="Catamaran"/>
              <a:ea typeface="Catamaran"/>
              <a:cs typeface="Catamaran"/>
              <a:sym typeface="Catamaran"/>
            </a:endParaRPr>
          </a:p>
        </p:txBody>
      </p:sp>
      <p:sp>
        <p:nvSpPr>
          <p:cNvPr id="243" name="Google Shape;243;p29"/>
          <p:cNvSpPr txBox="1"/>
          <p:nvPr/>
        </p:nvSpPr>
        <p:spPr>
          <a:xfrm>
            <a:off x="3100325" y="4602099"/>
            <a:ext cx="2683200" cy="3312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6"/>
                </a:solidFill>
                <a:latin typeface="Catamaran"/>
                <a:ea typeface="Catamaran"/>
                <a:cs typeface="Catamaran"/>
                <a:sym typeface="Catamaran"/>
              </a:rPr>
              <a:t>Scooper - T.T.</a:t>
            </a:r>
            <a:endParaRPr sz="1200" b="1">
              <a:solidFill>
                <a:schemeClr val="accent6"/>
              </a:solidFill>
              <a:latin typeface="Catamaran"/>
              <a:ea typeface="Catamaran"/>
              <a:cs typeface="Catamaran"/>
              <a:sym typeface="Catamaran"/>
            </a:endParaRPr>
          </a:p>
        </p:txBody>
      </p:sp>
    </p:spTree>
  </p:cSld>
  <p:clrMapOvr>
    <a:masterClrMapping/>
  </p:clrMapOvr>
  <mc:AlternateContent xmlns:mc="http://schemas.openxmlformats.org/markup-compatibility/2006">
    <mc:Choice xmlns:p14="http://schemas.microsoft.com/office/powerpoint/2010/main" Requires="p14">
      <p:transition p14:dur="250" advTm="7500">
        <p:fade/>
      </p:transition>
    </mc:Choice>
    <mc:Fallback>
      <p:transition advTm="75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7"/>
        <p:cNvGrpSpPr/>
        <p:nvPr/>
      </p:nvGrpSpPr>
      <p:grpSpPr>
        <a:xfrm>
          <a:off x="0" y="0"/>
          <a:ext cx="0" cy="0"/>
          <a:chOff x="0" y="0"/>
          <a:chExt cx="0" cy="0"/>
        </a:xfrm>
      </p:grpSpPr>
      <p:pic>
        <p:nvPicPr>
          <p:cNvPr id="248" name="Google Shape;248;p30"/>
          <p:cNvPicPr preferRelativeResize="0"/>
          <p:nvPr/>
        </p:nvPicPr>
        <p:blipFill>
          <a:blip r:embed="rId3">
            <a:alphaModFix/>
          </a:blip>
          <a:stretch>
            <a:fillRect/>
          </a:stretch>
        </p:blipFill>
        <p:spPr>
          <a:xfrm>
            <a:off x="6295769" y="2724027"/>
            <a:ext cx="2475982" cy="1974351"/>
          </a:xfrm>
          <a:prstGeom prst="rect">
            <a:avLst/>
          </a:prstGeom>
          <a:noFill/>
          <a:ln w="19050" cap="flat" cmpd="sng">
            <a:solidFill>
              <a:schemeClr val="dk1"/>
            </a:solidFill>
            <a:prstDash val="solid"/>
            <a:round/>
            <a:headEnd type="none" w="sm" len="sm"/>
            <a:tailEnd type="none" w="sm" len="sm"/>
          </a:ln>
        </p:spPr>
      </p:pic>
      <p:sp>
        <p:nvSpPr>
          <p:cNvPr id="249" name="Google Shape;249;p30"/>
          <p:cNvSpPr/>
          <p:nvPr/>
        </p:nvSpPr>
        <p:spPr>
          <a:xfrm>
            <a:off x="533263" y="727288"/>
            <a:ext cx="2060700" cy="10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Calibri" panose="020F0502020204030204" pitchFamily="34" charset="0"/>
                <a:ea typeface="Livvic"/>
                <a:cs typeface="Calibri" panose="020F0502020204030204" pitchFamily="34" charset="0"/>
                <a:sym typeface="Livvic"/>
              </a:rPr>
              <a:t>Individual Sketches</a:t>
            </a:r>
            <a:endParaRPr dirty="0">
              <a:latin typeface="Calibri" panose="020F0502020204030204" pitchFamily="34" charset="0"/>
              <a:cs typeface="Calibri" panose="020F0502020204030204" pitchFamily="34" charset="0"/>
            </a:endParaRPr>
          </a:p>
        </p:txBody>
      </p:sp>
      <p:pic>
        <p:nvPicPr>
          <p:cNvPr id="250" name="Google Shape;250;p30"/>
          <p:cNvPicPr preferRelativeResize="0"/>
          <p:nvPr/>
        </p:nvPicPr>
        <p:blipFill rotWithShape="1">
          <a:blip r:embed="rId4">
            <a:alphaModFix/>
          </a:blip>
          <a:srcRect r="7484" b="15980"/>
          <a:stretch/>
        </p:blipFill>
        <p:spPr>
          <a:xfrm>
            <a:off x="354225" y="2721412"/>
            <a:ext cx="2418774" cy="1931424"/>
          </a:xfrm>
          <a:prstGeom prst="rect">
            <a:avLst/>
          </a:prstGeom>
          <a:noFill/>
          <a:ln w="19050" cap="flat" cmpd="sng">
            <a:solidFill>
              <a:schemeClr val="dk1"/>
            </a:solidFill>
            <a:prstDash val="solid"/>
            <a:round/>
            <a:headEnd type="none" w="sm" len="sm"/>
            <a:tailEnd type="none" w="sm" len="sm"/>
          </a:ln>
        </p:spPr>
      </p:pic>
      <p:pic>
        <p:nvPicPr>
          <p:cNvPr id="251" name="Google Shape;251;p30"/>
          <p:cNvPicPr preferRelativeResize="0"/>
          <p:nvPr/>
        </p:nvPicPr>
        <p:blipFill rotWithShape="1">
          <a:blip r:embed="rId5">
            <a:alphaModFix/>
          </a:blip>
          <a:srcRect l="1510" r="19406" b="37449"/>
          <a:stretch/>
        </p:blipFill>
        <p:spPr>
          <a:xfrm>
            <a:off x="3088772" y="121950"/>
            <a:ext cx="2883982" cy="2106709"/>
          </a:xfrm>
          <a:prstGeom prst="rect">
            <a:avLst/>
          </a:prstGeom>
          <a:noFill/>
          <a:ln w="19050" cap="flat" cmpd="sng">
            <a:solidFill>
              <a:schemeClr val="dk1"/>
            </a:solidFill>
            <a:prstDash val="solid"/>
            <a:round/>
            <a:headEnd type="none" w="sm" len="sm"/>
            <a:tailEnd type="none" w="sm" len="sm"/>
          </a:ln>
        </p:spPr>
      </p:pic>
      <p:pic>
        <p:nvPicPr>
          <p:cNvPr id="252" name="Google Shape;252;p30"/>
          <p:cNvPicPr preferRelativeResize="0"/>
          <p:nvPr/>
        </p:nvPicPr>
        <p:blipFill rotWithShape="1">
          <a:blip r:embed="rId6">
            <a:alphaModFix/>
          </a:blip>
          <a:srcRect t="5309" b="5300"/>
          <a:stretch/>
        </p:blipFill>
        <p:spPr>
          <a:xfrm>
            <a:off x="6313972" y="134000"/>
            <a:ext cx="2475789" cy="2033201"/>
          </a:xfrm>
          <a:prstGeom prst="rect">
            <a:avLst/>
          </a:prstGeom>
          <a:noFill/>
          <a:ln w="19050" cap="flat" cmpd="sng">
            <a:solidFill>
              <a:schemeClr val="dk1"/>
            </a:solidFill>
            <a:prstDash val="solid"/>
            <a:round/>
            <a:headEnd type="none" w="sm" len="sm"/>
            <a:tailEnd type="none" w="sm" len="sm"/>
          </a:ln>
        </p:spPr>
      </p:pic>
      <p:pic>
        <p:nvPicPr>
          <p:cNvPr id="253" name="Google Shape;253;p30"/>
          <p:cNvPicPr preferRelativeResize="0"/>
          <p:nvPr/>
        </p:nvPicPr>
        <p:blipFill rotWithShape="1">
          <a:blip r:embed="rId7">
            <a:alphaModFix/>
          </a:blip>
          <a:srcRect t="22039"/>
          <a:stretch/>
        </p:blipFill>
        <p:spPr>
          <a:xfrm rot="-5400000">
            <a:off x="3547221" y="2270286"/>
            <a:ext cx="1974326" cy="2876577"/>
          </a:xfrm>
          <a:prstGeom prst="rect">
            <a:avLst/>
          </a:prstGeom>
          <a:noFill/>
          <a:ln w="19050" cap="flat" cmpd="sng">
            <a:solidFill>
              <a:schemeClr val="dk1"/>
            </a:solidFill>
            <a:prstDash val="solid"/>
            <a:round/>
            <a:headEnd type="none" w="sm" len="sm"/>
            <a:tailEnd type="none" w="sm" len="sm"/>
          </a:ln>
        </p:spPr>
      </p:pic>
      <p:sp>
        <p:nvSpPr>
          <p:cNvPr id="254" name="Google Shape;254;p30"/>
          <p:cNvSpPr txBox="1"/>
          <p:nvPr/>
        </p:nvSpPr>
        <p:spPr>
          <a:xfrm>
            <a:off x="354225" y="4652830"/>
            <a:ext cx="2418600" cy="3687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6"/>
                </a:solidFill>
                <a:latin typeface="Catamaran"/>
                <a:ea typeface="Catamaran"/>
                <a:cs typeface="Catamaran"/>
                <a:sym typeface="Catamaran"/>
              </a:rPr>
              <a:t>The CAGE claw - C.L.</a:t>
            </a:r>
            <a:endParaRPr sz="1200" b="1">
              <a:solidFill>
                <a:schemeClr val="accent6"/>
              </a:solidFill>
              <a:latin typeface="Catamaran"/>
              <a:ea typeface="Catamaran"/>
              <a:cs typeface="Catamaran"/>
              <a:sym typeface="Catamaran"/>
            </a:endParaRPr>
          </a:p>
        </p:txBody>
      </p:sp>
      <p:sp>
        <p:nvSpPr>
          <p:cNvPr id="255" name="Google Shape;255;p30"/>
          <p:cNvSpPr txBox="1"/>
          <p:nvPr/>
        </p:nvSpPr>
        <p:spPr>
          <a:xfrm>
            <a:off x="6313781" y="2167202"/>
            <a:ext cx="2475900" cy="3687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6"/>
                </a:solidFill>
                <a:latin typeface="Catamaran"/>
                <a:ea typeface="Catamaran"/>
                <a:cs typeface="Catamaran"/>
                <a:sym typeface="Catamaran"/>
              </a:rPr>
              <a:t>The Trapper - S.R</a:t>
            </a:r>
            <a:endParaRPr sz="1200" b="1">
              <a:solidFill>
                <a:schemeClr val="accent6"/>
              </a:solidFill>
              <a:latin typeface="Catamaran"/>
              <a:ea typeface="Catamaran"/>
              <a:cs typeface="Catamaran"/>
              <a:sym typeface="Catamaran"/>
            </a:endParaRPr>
          </a:p>
        </p:txBody>
      </p:sp>
      <p:sp>
        <p:nvSpPr>
          <p:cNvPr id="256" name="Google Shape;256;p30"/>
          <p:cNvSpPr txBox="1"/>
          <p:nvPr/>
        </p:nvSpPr>
        <p:spPr>
          <a:xfrm>
            <a:off x="3088773" y="2155168"/>
            <a:ext cx="2883900" cy="3687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6"/>
                </a:solidFill>
                <a:latin typeface="Catamaran"/>
                <a:ea typeface="Catamaran"/>
                <a:cs typeface="Catamaran"/>
                <a:sym typeface="Catamaran"/>
              </a:rPr>
              <a:t>The Tightener - R.D.</a:t>
            </a:r>
            <a:endParaRPr sz="1200" b="1">
              <a:solidFill>
                <a:schemeClr val="accent6"/>
              </a:solidFill>
              <a:latin typeface="Catamaran"/>
              <a:ea typeface="Catamaran"/>
              <a:cs typeface="Catamaran"/>
              <a:sym typeface="Catamaran"/>
            </a:endParaRPr>
          </a:p>
        </p:txBody>
      </p:sp>
      <p:sp>
        <p:nvSpPr>
          <p:cNvPr id="257" name="Google Shape;257;p30"/>
          <p:cNvSpPr txBox="1"/>
          <p:nvPr/>
        </p:nvSpPr>
        <p:spPr>
          <a:xfrm>
            <a:off x="3088772" y="4695738"/>
            <a:ext cx="2876700" cy="3258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6"/>
                </a:solidFill>
                <a:latin typeface="Catamaran"/>
                <a:ea typeface="Catamaran"/>
                <a:cs typeface="Catamaran"/>
                <a:sym typeface="Catamaran"/>
              </a:rPr>
              <a:t>The Excavator - O.C</a:t>
            </a:r>
            <a:endParaRPr sz="1200" b="1">
              <a:solidFill>
                <a:schemeClr val="accent6"/>
              </a:solidFill>
              <a:latin typeface="Catamaran"/>
              <a:ea typeface="Catamaran"/>
              <a:cs typeface="Catamaran"/>
              <a:sym typeface="Catamaran"/>
            </a:endParaRPr>
          </a:p>
        </p:txBody>
      </p:sp>
      <p:sp>
        <p:nvSpPr>
          <p:cNvPr id="258" name="Google Shape;258;p30"/>
          <p:cNvSpPr txBox="1"/>
          <p:nvPr/>
        </p:nvSpPr>
        <p:spPr>
          <a:xfrm>
            <a:off x="6295763" y="4683700"/>
            <a:ext cx="2475900" cy="3258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6"/>
                </a:solidFill>
                <a:latin typeface="Catamaran"/>
                <a:ea typeface="Catamaran"/>
                <a:cs typeface="Catamaran"/>
                <a:sym typeface="Catamaran"/>
              </a:rPr>
              <a:t>Three-Way Split- T.T</a:t>
            </a:r>
            <a:endParaRPr sz="1200" b="1">
              <a:solidFill>
                <a:schemeClr val="accent6"/>
              </a:solidFill>
              <a:latin typeface="Catamaran"/>
              <a:ea typeface="Catamaran"/>
              <a:cs typeface="Catamaran"/>
              <a:sym typeface="Catamaran"/>
            </a:endParaRPr>
          </a:p>
        </p:txBody>
      </p:sp>
    </p:spTree>
  </p:cSld>
  <p:clrMapOvr>
    <a:masterClrMapping/>
  </p:clrMapOvr>
  <mc:AlternateContent xmlns:mc="http://schemas.openxmlformats.org/markup-compatibility/2006">
    <mc:Choice xmlns:p14="http://schemas.microsoft.com/office/powerpoint/2010/main" Requires="p14">
      <p:transition p14:dur="250" advTm="7500">
        <p:fade/>
      </p:transition>
    </mc:Choice>
    <mc:Fallback>
      <p:transition advTm="7500">
        <p:fade/>
      </p:transition>
    </mc:Fallback>
  </mc:AlternateContent>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1789</Words>
  <Application>Microsoft Office PowerPoint</Application>
  <PresentationFormat>On-screen Show (16:9)</PresentationFormat>
  <Paragraphs>326</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Catamaran</vt:lpstr>
      <vt:lpstr>Livvic Light</vt:lpstr>
      <vt:lpstr>Arial</vt:lpstr>
      <vt:lpstr>Catamaran Light</vt:lpstr>
      <vt:lpstr>Calibri</vt:lpstr>
      <vt:lpstr>Roboto</vt:lpstr>
      <vt:lpstr>Livvic</vt:lpstr>
      <vt:lpstr>Fira Sans Extra Condensed Medium</vt:lpstr>
      <vt:lpstr>Engineering Project Proposal by Slidesgo</vt:lpstr>
      <vt:lpstr>S.M.A.R.T Claw   Team T7</vt:lpstr>
      <vt:lpstr>PowerPoint Presentation</vt:lpstr>
      <vt:lpstr>PowerPoint Presentation</vt:lpstr>
      <vt:lpstr>PowerPoint Presentation</vt:lpstr>
      <vt:lpstr>PowerPoint Presentation</vt:lpstr>
      <vt:lpstr>Risk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Modular Attachment 1</vt:lpstr>
      <vt:lpstr>PowerPoint Presentation</vt:lpstr>
      <vt:lpstr>PowerPoint Presentation</vt:lpstr>
      <vt:lpstr>PowerPoint Presentation</vt:lpstr>
      <vt:lpstr>PowerPoint Presentation</vt:lpstr>
      <vt:lpstr>Round 1  Reflection Code functioned as intended Sonar risk experiment results eliminated any sonar malfunctions Challenges emerged in positioning of objects  Improvements Develop a claw where spinning about the vertical axis is not as problematic Improve claw width In our risk experiment 1, we prioritized force over claw width This decision may have been misguided as smaller claw width required more accuracy to pick up objects </vt:lpstr>
      <vt:lpstr>Om Chaudhari: Project Introduction &amp; Risks  Rohin Dhaliwal: Prototypes &amp; Concept Selection  Christian Lee: Concept Generation &amp; Final Design  Shaiv Ramdhani: Experiments &amp; Final Design  Tony Tang: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rohin21@student.ubc.ca</cp:lastModifiedBy>
  <cp:revision>2</cp:revision>
  <dcterms:modified xsi:type="dcterms:W3CDTF">2025-02-10T08:28:08Z</dcterms:modified>
</cp:coreProperties>
</file>